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</p:sldIdLst>
  <p:sldSz cy="5143500" cx="9144000"/>
  <p:notesSz cx="6858000" cy="9144000"/>
  <p:embeddedFontLst>
    <p:embeddedFont>
      <p:font typeface="Lora"/>
      <p:regular r:id="rId60"/>
      <p:bold r:id="rId61"/>
      <p:italic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Lora-italic.fntdata"/><Relationship Id="rId61" Type="http://schemas.openxmlformats.org/officeDocument/2006/relationships/font" Target="fonts/Lora-bold.fntdata"/><Relationship Id="rId20" Type="http://schemas.openxmlformats.org/officeDocument/2006/relationships/slide" Target="slides/slide15.xml"/><Relationship Id="rId63" Type="http://schemas.openxmlformats.org/officeDocument/2006/relationships/font" Target="fonts/Lora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Lora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“fractal” view on word2vec, where we start from the overall intuition, and we dive increasingly deeper into the architecture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881f4b3eee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881f4b3eee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Sigmoid turns a signal into a zero to one signal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881f4b3eee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881f4b3eee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Sigmoid turns a signal into a zero to one signal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881f4b3eee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881f4b3eee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Classifier because the output is binary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885fa3782b_2_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885fa3782b_2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Classifier because the output is binary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881f4b3eee_0_3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2881f4b3eee_0_3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881f4b3eee_0_3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2881f4b3eee_0_3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881f4b3eee_0_4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2881f4b3eee_0_4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881f4b3eee_0_3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g2881f4b3eee_0_3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881f4b3eee_0_3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2881f4b3eee_0_3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881f4b3eee_0_5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know it is a powerful machine that can create good predictions… but how do we get to </a:t>
            </a:r>
            <a:r>
              <a:rPr lang="en"/>
              <a:t>producing good predictions?</a:t>
            </a:r>
            <a:endParaRPr/>
          </a:p>
        </p:txBody>
      </p:sp>
      <p:sp>
        <p:nvSpPr>
          <p:cNvPr id="371" name="Google Shape;371;g2881f4b3eee_0_5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7cd37755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7cd37755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881f4b3eee_0_6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TODO: replace image with simpler image… specify it is sigmoid</a:t>
            </a:r>
            <a:endParaRPr/>
          </a:p>
        </p:txBody>
      </p:sp>
      <p:sp>
        <p:nvSpPr>
          <p:cNvPr id="378" name="Google Shape;378;g2881f4b3eee_0_6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881f4b3eee_0_6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TODO: add loss function!</a:t>
            </a:r>
            <a:endParaRPr/>
          </a:p>
        </p:txBody>
      </p:sp>
      <p:sp>
        <p:nvSpPr>
          <p:cNvPr id="388" name="Google Shape;388;g2881f4b3eee_0_6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885fa3782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 entropy quantifies divergencies between two probability distributions … this is the lowest cross-entropy loss!</a:t>
            </a:r>
            <a:endParaRPr/>
          </a:p>
        </p:txBody>
      </p:sp>
      <p:sp>
        <p:nvSpPr>
          <p:cNvPr id="396" name="Google Shape;396;g2885fa3782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881f4b3eee_0_6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</a:t>
            </a:r>
            <a:r>
              <a:rPr i="1" lang="en"/>
              <a:t>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412" name="Google Shape;412;g2881f4b3eee_0_6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885fa3782b_0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419" name="Google Shape;419;g2885fa3782b_0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885fa3782b_2_4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433" name="Google Shape;433;g2885fa3782b_2_4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885fa3782b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439" name="Google Shape;439;g2885fa3782b_0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85fa3782b_2_2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446" name="Google Shape;446;g2885fa3782b_2_2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885fa3782b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Generalization of this to 2d is the Jacobian</a:t>
            </a:r>
            <a:endParaRPr/>
          </a:p>
        </p:txBody>
      </p:sp>
      <p:sp>
        <p:nvSpPr>
          <p:cNvPr id="453" name="Google Shape;453;g2885fa3782b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881f4b3eee_0_7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Updates are performed element-wise</a:t>
            </a:r>
            <a:endParaRPr/>
          </a:p>
        </p:txBody>
      </p:sp>
      <p:sp>
        <p:nvSpPr>
          <p:cNvPr id="461" name="Google Shape;461;g2881f4b3eee_0_7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881f4b3ee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881f4b3ee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881f4b3eee_0_7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472" name="Google Shape;472;g2881f4b3eee_0_7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885fa3782b_0_1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479" name="Google Shape;479;g2885fa3782b_0_1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885fa3782b_0_1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486" name="Google Shape;486;g2885fa3782b_0_1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885fa3782b_0_2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494" name="Google Shape;494;g2885fa3782b_0_2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885fa3782b_0_2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514" name="Google Shape;514;g2885fa3782b_0_2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885fa3782b_0_2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 of the loss with respect to the output // gradient of the output with respect to w2</a:t>
            </a:r>
            <a:endParaRPr/>
          </a:p>
        </p:txBody>
      </p:sp>
      <p:sp>
        <p:nvSpPr>
          <p:cNvPr id="535" name="Google Shape;535;g2885fa3782b_0_2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885fa3782b_0_2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 of the loss with respect to the output // gradient of the output with respect to w2… these tell us how to update our parameters, under the </a:t>
            </a:r>
            <a:r>
              <a:rPr lang="en"/>
              <a:t>assumption</a:t>
            </a:r>
            <a:r>
              <a:rPr lang="en"/>
              <a:t> that the other weights are constant (i.e., the other layers do not change)</a:t>
            </a:r>
            <a:endParaRPr/>
          </a:p>
        </p:txBody>
      </p:sp>
      <p:sp>
        <p:nvSpPr>
          <p:cNvPr id="558" name="Google Shape;558;g2885fa3782b_0_2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2885fa3782b_0_3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Partial derivative… holding the other variable as a constant – how much does y </a:t>
            </a:r>
            <a:r>
              <a:rPr lang="en"/>
              <a:t>influence the loss * how much x influences z etc — assessing how the contribution of w1 changes the output </a:t>
            </a:r>
            <a:r>
              <a:rPr b="1" lang="en"/>
              <a:t>independently!</a:t>
            </a:r>
            <a:endParaRPr b="1"/>
          </a:p>
        </p:txBody>
      </p:sp>
      <p:sp>
        <p:nvSpPr>
          <p:cNvPr id="581" name="Google Shape;581;g2885fa3782b_0_3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2885fa3782b_0_3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Partial derivative… holding the other variable as a constant – how much does y influence the loss * how much x influences z etc</a:t>
            </a:r>
            <a:endParaRPr/>
          </a:p>
        </p:txBody>
      </p:sp>
      <p:sp>
        <p:nvSpPr>
          <p:cNvPr id="606" name="Google Shape;606;g2885fa3782b_0_3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885fa3782b_2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Partial derivative… holding the other variable as a constant – how much does y influence the loss * how much x influences z etc</a:t>
            </a:r>
            <a:endParaRPr/>
          </a:p>
        </p:txBody>
      </p:sp>
      <p:sp>
        <p:nvSpPr>
          <p:cNvPr id="614" name="Google Shape;614;g2885fa3782b_2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7eb9f30eb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7eb9f30eb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885fa3782b_2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g2885fa3782b_2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2885fa3782b_2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g2885fa3782b_2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2885fa3782b_2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g2885fa3782b_2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30904ac2316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g30904ac2316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881f4b3eee_0_7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655" name="Google Shape;655;g2881f4b3eee_0_7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881f4b3eee_0_7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661" name="Google Shape;661;g2881f4b3eee_0_7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885fa3782b_2_2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know how to know how well the model is doing… but how do we learn to </a:t>
            </a:r>
            <a:r>
              <a:rPr i="1" lang="en"/>
              <a:t>update </a:t>
            </a:r>
            <a:r>
              <a:rPr lang="en"/>
              <a:t>weights in a way that optimizes them to producing good predictions?</a:t>
            </a:r>
            <a:endParaRPr/>
          </a:p>
        </p:txBody>
      </p:sp>
      <p:sp>
        <p:nvSpPr>
          <p:cNvPr id="668" name="Google Shape;668;g2885fa3782b_2_2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2881f4b3eee_0_7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that lasso and ridge do feature </a:t>
            </a:r>
            <a:r>
              <a:rPr lang="en"/>
              <a:t>selection</a:t>
            </a:r>
            <a:r>
              <a:rPr lang="en"/>
              <a:t> vs overall reducing weights</a:t>
            </a:r>
            <a:endParaRPr/>
          </a:p>
        </p:txBody>
      </p:sp>
      <p:sp>
        <p:nvSpPr>
          <p:cNvPr id="678" name="Google Shape;678;g2881f4b3eee_0_7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881f4b3eee_0_7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 on the white board</a:t>
            </a:r>
            <a:endParaRPr/>
          </a:p>
        </p:txBody>
      </p:sp>
      <p:sp>
        <p:nvSpPr>
          <p:cNvPr id="685" name="Google Shape;685;g2881f4b3eee_0_7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2885fa3782b_2_3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 on the white board</a:t>
            </a:r>
            <a:endParaRPr/>
          </a:p>
        </p:txBody>
      </p:sp>
      <p:sp>
        <p:nvSpPr>
          <p:cNvPr id="694" name="Google Shape;694;g2885fa3782b_2_3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7cd377552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7cd377552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Receives and processes inputs through dendrites (action potential), and sends a signal down the axon.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2885fa3782b_2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2885fa3782b_2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Spell out the dot product.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Actually, the embedding layer selects more rows, and then squeezes them with a sum (another layer) – indexing is differentiable because in the end it is a multiplication…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embedding layer is a simplification of a linear layer. In linear layer, you pass vocabulary indices transformed into one-hot encodings of size [1,n_words]. These are multiplied by the layer’s weights, of size [n_words, n_dims]. The output of matrix multiplication is [1,n_dims]... This is basically a multiple linear regression!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 re the </a:t>
            </a:r>
            <a:r>
              <a:rPr b="1" lang="en"/>
              <a:t>loss</a:t>
            </a:r>
            <a:r>
              <a:rPr lang="en"/>
              <a:t>: can either be batched with other examples, or calculated for individual examples and then the averaging over batches will do the job!</a:t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27f6b2006f0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27f6b2006f0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885fa3782b_2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885fa3782b_2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2885fa3782b_2_1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g2885fa3782b_2_1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28a18d0d3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28a18d0d3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Dendrites (input) -&gt; soma (processing) -&gt; axon (sending signal) -&gt; output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881f4b3ee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881f4b3ee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Dendrites (input) -&gt; soma (processing) -&gt; axon (sending signal) -&gt; output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81f4b3ee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881f4b3ee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Dendrites (input) -&gt; soma (processing) -&gt; axon (sending signal) -&gt; output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881f4b3eee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881f4b3eee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Dendrites (input) -&gt; soma (processing) -&gt; axon (sending signal) -&gt; output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881f4b3eee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881f4b3eee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Dendrites (input) -&gt; soma (processing) -&gt; axon (sending signal) -&gt; output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roberta.rocca@cas.au.dk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9.png"/><Relationship Id="rId6" Type="http://schemas.openxmlformats.org/officeDocument/2006/relationships/image" Target="../media/image4.png"/><Relationship Id="rId7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jpg"/><Relationship Id="rId4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Relationship Id="rId4" Type="http://schemas.openxmlformats.org/officeDocument/2006/relationships/image" Target="../media/image2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6.png"/><Relationship Id="rId4" Type="http://schemas.openxmlformats.org/officeDocument/2006/relationships/image" Target="../media/image39.png"/><Relationship Id="rId5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.png"/><Relationship Id="rId4" Type="http://schemas.openxmlformats.org/officeDocument/2006/relationships/image" Target="../media/image22.png"/><Relationship Id="rId5" Type="http://schemas.openxmlformats.org/officeDocument/2006/relationships/image" Target="../media/image21.png"/><Relationship Id="rId6" Type="http://schemas.openxmlformats.org/officeDocument/2006/relationships/image" Target="../media/image17.png"/><Relationship Id="rId7" Type="http://schemas.openxmlformats.org/officeDocument/2006/relationships/image" Target="../media/image32.png"/><Relationship Id="rId8" Type="http://schemas.openxmlformats.org/officeDocument/2006/relationships/image" Target="../media/image3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.png"/><Relationship Id="rId4" Type="http://schemas.openxmlformats.org/officeDocument/2006/relationships/image" Target="../media/image22.png"/><Relationship Id="rId9" Type="http://schemas.openxmlformats.org/officeDocument/2006/relationships/image" Target="../media/image28.png"/><Relationship Id="rId5" Type="http://schemas.openxmlformats.org/officeDocument/2006/relationships/image" Target="../media/image21.png"/><Relationship Id="rId6" Type="http://schemas.openxmlformats.org/officeDocument/2006/relationships/image" Target="../media/image17.png"/><Relationship Id="rId7" Type="http://schemas.openxmlformats.org/officeDocument/2006/relationships/image" Target="../media/image32.png"/><Relationship Id="rId8" Type="http://schemas.openxmlformats.org/officeDocument/2006/relationships/image" Target="../media/image3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.png"/><Relationship Id="rId4" Type="http://schemas.openxmlformats.org/officeDocument/2006/relationships/image" Target="../media/image22.png"/><Relationship Id="rId5" Type="http://schemas.openxmlformats.org/officeDocument/2006/relationships/image" Target="../media/image21.png"/><Relationship Id="rId6" Type="http://schemas.openxmlformats.org/officeDocument/2006/relationships/image" Target="../media/image17.png"/><Relationship Id="rId7" Type="http://schemas.openxmlformats.org/officeDocument/2006/relationships/image" Target="../media/image2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.png"/><Relationship Id="rId4" Type="http://schemas.openxmlformats.org/officeDocument/2006/relationships/image" Target="../media/image22.png"/><Relationship Id="rId5" Type="http://schemas.openxmlformats.org/officeDocument/2006/relationships/image" Target="../media/image21.png"/><Relationship Id="rId6" Type="http://schemas.openxmlformats.org/officeDocument/2006/relationships/image" Target="../media/image17.png"/><Relationship Id="rId7" Type="http://schemas.openxmlformats.org/officeDocument/2006/relationships/image" Target="../media/image4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.png"/><Relationship Id="rId4" Type="http://schemas.openxmlformats.org/officeDocument/2006/relationships/image" Target="../media/image22.png"/><Relationship Id="rId5" Type="http://schemas.openxmlformats.org/officeDocument/2006/relationships/image" Target="../media/image21.png"/><Relationship Id="rId6" Type="http://schemas.openxmlformats.org/officeDocument/2006/relationships/image" Target="../media/image17.png"/><Relationship Id="rId7" Type="http://schemas.openxmlformats.org/officeDocument/2006/relationships/image" Target="../media/image3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2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4.png"/><Relationship Id="rId4" Type="http://schemas.openxmlformats.org/officeDocument/2006/relationships/image" Target="../media/image30.png"/><Relationship Id="rId5" Type="http://schemas.openxmlformats.org/officeDocument/2006/relationships/image" Target="../media/image2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6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8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1.png"/><Relationship Id="rId4" Type="http://schemas.openxmlformats.org/officeDocument/2006/relationships/image" Target="../media/image49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://neuralnetworksanddeeplearning.com/" TargetMode="External"/><Relationship Id="rId4" Type="http://schemas.openxmlformats.org/officeDocument/2006/relationships/hyperlink" Target="https://towardsdatascience.com/the-dying-relu-problem-clearly-explained-42d0c54e0d24" TargetMode="Externa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6.png"/><Relationship Id="rId4" Type="http://schemas.openxmlformats.org/officeDocument/2006/relationships/image" Target="../media/image43.png"/><Relationship Id="rId5" Type="http://schemas.openxmlformats.org/officeDocument/2006/relationships/image" Target="../media/image40.png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Natural language processing </a:t>
            </a:r>
            <a:endParaRPr sz="320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Lecture 4: Neural Networks</a:t>
            </a:r>
            <a:endParaRPr sz="2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518100" y="34185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Roberta Rocca</a:t>
            </a:r>
            <a:endParaRPr sz="13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Assistant Professor, IMC &amp; CHC</a:t>
            </a:r>
            <a:endParaRPr sz="13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✉️ </a:t>
            </a:r>
            <a:r>
              <a:rPr lang="en" sz="1300" u="sng">
                <a:solidFill>
                  <a:srgbClr val="0097A7"/>
                </a:solidFill>
                <a:latin typeface="Lora"/>
                <a:ea typeface="Lora"/>
                <a:cs typeface="Lora"/>
                <a:sym typeface="Lor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roberta.rocca@cas.au.dk</a:t>
            </a:r>
            <a:endParaRPr sz="13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/>
          <p:nvPr>
            <p:ph type="title"/>
          </p:nvPr>
        </p:nvSpPr>
        <p:spPr>
          <a:xfrm>
            <a:off x="369350" y="456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perceptron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3" name="Google Shape;203;p23"/>
          <p:cNvSpPr/>
          <p:nvPr/>
        </p:nvSpPr>
        <p:spPr>
          <a:xfrm>
            <a:off x="888400" y="2064275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4" name="Google Shape;204;p23"/>
          <p:cNvSpPr/>
          <p:nvPr/>
        </p:nvSpPr>
        <p:spPr>
          <a:xfrm>
            <a:off x="2366250" y="2718331"/>
            <a:ext cx="532500" cy="5094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𝚺</a:t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5" name="Google Shape;205;p23"/>
          <p:cNvSpPr/>
          <p:nvPr/>
        </p:nvSpPr>
        <p:spPr>
          <a:xfrm>
            <a:off x="3671900" y="2718331"/>
            <a:ext cx="532500" cy="5094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σ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6" name="Google Shape;206;p23"/>
          <p:cNvSpPr/>
          <p:nvPr/>
        </p:nvSpPr>
        <p:spPr>
          <a:xfrm>
            <a:off x="5164200" y="2772775"/>
            <a:ext cx="440100" cy="400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y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07" name="Google Shape;207;p23"/>
          <p:cNvCxnSpPr>
            <a:stCxn id="208" idx="6"/>
            <a:endCxn id="204" idx="3"/>
          </p:cNvCxnSpPr>
          <p:nvPr/>
        </p:nvCxnSpPr>
        <p:spPr>
          <a:xfrm flipH="1" rot="10800000">
            <a:off x="1433833" y="3153131"/>
            <a:ext cx="1010400" cy="5094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Google Shape;209;p23"/>
          <p:cNvCxnSpPr>
            <a:endCxn id="204" idx="2"/>
          </p:cNvCxnSpPr>
          <p:nvPr/>
        </p:nvCxnSpPr>
        <p:spPr>
          <a:xfrm>
            <a:off x="1406550" y="2973031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" name="Google Shape;210;p23"/>
          <p:cNvCxnSpPr>
            <a:endCxn id="204" idx="1"/>
          </p:cNvCxnSpPr>
          <p:nvPr/>
        </p:nvCxnSpPr>
        <p:spPr>
          <a:xfrm>
            <a:off x="1433833" y="2306331"/>
            <a:ext cx="1010400" cy="4866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" name="Google Shape;211;p23"/>
          <p:cNvCxnSpPr>
            <a:stCxn id="204" idx="6"/>
          </p:cNvCxnSpPr>
          <p:nvPr/>
        </p:nvCxnSpPr>
        <p:spPr>
          <a:xfrm>
            <a:off x="2898750" y="2973031"/>
            <a:ext cx="77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2" name="Google Shape;212;p23"/>
          <p:cNvCxnSpPr/>
          <p:nvPr/>
        </p:nvCxnSpPr>
        <p:spPr>
          <a:xfrm>
            <a:off x="4204450" y="2973013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3" name="Google Shape;213;p23"/>
          <p:cNvSpPr txBox="1"/>
          <p:nvPr/>
        </p:nvSpPr>
        <p:spPr>
          <a:xfrm rot="1395023">
            <a:off x="1715634" y="2177807"/>
            <a:ext cx="392147" cy="4002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14" name="Google Shape;214;p23"/>
          <p:cNvSpPr txBox="1"/>
          <p:nvPr/>
        </p:nvSpPr>
        <p:spPr>
          <a:xfrm rot="-1642120">
            <a:off x="1591114" y="3107406"/>
            <a:ext cx="392200" cy="4001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3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15" name="Google Shape;215;p23"/>
          <p:cNvSpPr txBox="1"/>
          <p:nvPr/>
        </p:nvSpPr>
        <p:spPr>
          <a:xfrm rot="2630">
            <a:off x="1591184" y="2639382"/>
            <a:ext cx="39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16" name="Google Shape;216;p23"/>
          <p:cNvSpPr/>
          <p:nvPr/>
        </p:nvSpPr>
        <p:spPr>
          <a:xfrm>
            <a:off x="888400" y="2748088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17" name="Google Shape;217;p23"/>
          <p:cNvSpPr/>
          <p:nvPr/>
        </p:nvSpPr>
        <p:spPr>
          <a:xfrm>
            <a:off x="888400" y="3431925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18" name="Google Shape;218;p23"/>
          <p:cNvSpPr txBox="1"/>
          <p:nvPr/>
        </p:nvSpPr>
        <p:spPr>
          <a:xfrm>
            <a:off x="660725" y="397572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inputs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19" name="Google Shape;219;p23"/>
          <p:cNvSpPr txBox="1"/>
          <p:nvPr/>
        </p:nvSpPr>
        <p:spPr>
          <a:xfrm>
            <a:off x="2315150" y="320772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sum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20" name="Google Shape;220;p23"/>
          <p:cNvSpPr txBox="1"/>
          <p:nvPr/>
        </p:nvSpPr>
        <p:spPr>
          <a:xfrm>
            <a:off x="3437738" y="3234700"/>
            <a:ext cx="1261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non-linear function (e.g., threshold or sigmoid)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21" name="Google Shape;221;p23"/>
          <p:cNvSpPr txBox="1"/>
          <p:nvPr/>
        </p:nvSpPr>
        <p:spPr>
          <a:xfrm>
            <a:off x="5048725" y="3234700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output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22" name="Google Shape;222;p23"/>
          <p:cNvSpPr txBox="1"/>
          <p:nvPr/>
        </p:nvSpPr>
        <p:spPr>
          <a:xfrm>
            <a:off x="1459175" y="3975725"/>
            <a:ext cx="95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weights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23" name="Google Shape;223;p23"/>
          <p:cNvSpPr/>
          <p:nvPr/>
        </p:nvSpPr>
        <p:spPr>
          <a:xfrm>
            <a:off x="888400" y="1308150"/>
            <a:ext cx="518100" cy="4866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24" name="Google Shape;224;p23"/>
          <p:cNvCxnSpPr>
            <a:stCxn id="223" idx="5"/>
            <a:endCxn id="204" idx="0"/>
          </p:cNvCxnSpPr>
          <p:nvPr/>
        </p:nvCxnSpPr>
        <p:spPr>
          <a:xfrm>
            <a:off x="1330626" y="1723489"/>
            <a:ext cx="1302000" cy="9948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5" name="Google Shape;225;p23"/>
          <p:cNvSpPr txBox="1"/>
          <p:nvPr/>
        </p:nvSpPr>
        <p:spPr>
          <a:xfrm rot="2310554">
            <a:off x="1892202" y="1922824"/>
            <a:ext cx="392201" cy="4001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b</a:t>
            </a:r>
            <a:endParaRPr b="1"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26" name="Google Shape;226;p23"/>
          <p:cNvSpPr txBox="1"/>
          <p:nvPr/>
        </p:nvSpPr>
        <p:spPr>
          <a:xfrm>
            <a:off x="6456850" y="2013150"/>
            <a:ext cx="2274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“Activation” functions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27" name="Google Shape;227;p23"/>
          <p:cNvCxnSpPr>
            <a:endCxn id="226" idx="1"/>
          </p:cNvCxnSpPr>
          <p:nvPr/>
        </p:nvCxnSpPr>
        <p:spPr>
          <a:xfrm flipH="1" rot="10800000">
            <a:off x="4056850" y="2220900"/>
            <a:ext cx="2400000" cy="378300"/>
          </a:xfrm>
          <a:prstGeom prst="straightConnector1">
            <a:avLst/>
          </a:prstGeom>
          <a:noFill/>
          <a:ln cap="flat" cmpd="sng" w="952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8" name="Google Shape;228;p23"/>
          <p:cNvSpPr txBox="1"/>
          <p:nvPr/>
        </p:nvSpPr>
        <p:spPr>
          <a:xfrm>
            <a:off x="6880150" y="2306325"/>
            <a:ext cx="142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(e.g., </a:t>
            </a:r>
            <a:r>
              <a:rPr b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sigmoid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)</a:t>
            </a:r>
            <a:endParaRPr sz="1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29" name="Google Shape;2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1288" y="2675625"/>
            <a:ext cx="2525664" cy="1683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3" title="[0,0,0,&quot;https://www.codecogs.com/eqnedit.php?latex=%20%5Csigma(x)%20%3D%20%5Cfrac%7B1%7D%7B1%2Be%5E%7B-x%7D%7D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3863" y="4424398"/>
            <a:ext cx="1560516" cy="5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4"/>
          <p:cNvSpPr txBox="1"/>
          <p:nvPr>
            <p:ph type="title"/>
          </p:nvPr>
        </p:nvSpPr>
        <p:spPr>
          <a:xfrm>
            <a:off x="369350" y="456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perceptron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36" name="Google Shape;236;p24"/>
          <p:cNvSpPr/>
          <p:nvPr/>
        </p:nvSpPr>
        <p:spPr>
          <a:xfrm>
            <a:off x="888400" y="2064275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37" name="Google Shape;237;p24"/>
          <p:cNvSpPr/>
          <p:nvPr/>
        </p:nvSpPr>
        <p:spPr>
          <a:xfrm>
            <a:off x="2366250" y="2718331"/>
            <a:ext cx="532500" cy="5094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𝚺</a:t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38" name="Google Shape;238;p24"/>
          <p:cNvSpPr/>
          <p:nvPr/>
        </p:nvSpPr>
        <p:spPr>
          <a:xfrm>
            <a:off x="3671900" y="2718331"/>
            <a:ext cx="532500" cy="5094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σ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39" name="Google Shape;239;p24"/>
          <p:cNvSpPr/>
          <p:nvPr/>
        </p:nvSpPr>
        <p:spPr>
          <a:xfrm>
            <a:off x="5164200" y="2772775"/>
            <a:ext cx="440100" cy="400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y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40" name="Google Shape;240;p24"/>
          <p:cNvCxnSpPr>
            <a:stCxn id="241" idx="6"/>
            <a:endCxn id="237" idx="3"/>
          </p:cNvCxnSpPr>
          <p:nvPr/>
        </p:nvCxnSpPr>
        <p:spPr>
          <a:xfrm flipH="1" rot="10800000">
            <a:off x="1433833" y="3153131"/>
            <a:ext cx="1010400" cy="5094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2" name="Google Shape;242;p24"/>
          <p:cNvCxnSpPr>
            <a:endCxn id="237" idx="2"/>
          </p:cNvCxnSpPr>
          <p:nvPr/>
        </p:nvCxnSpPr>
        <p:spPr>
          <a:xfrm>
            <a:off x="1406550" y="2973031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3" name="Google Shape;243;p24"/>
          <p:cNvCxnSpPr>
            <a:endCxn id="237" idx="1"/>
          </p:cNvCxnSpPr>
          <p:nvPr/>
        </p:nvCxnSpPr>
        <p:spPr>
          <a:xfrm>
            <a:off x="1433833" y="2306331"/>
            <a:ext cx="1010400" cy="4866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4" name="Google Shape;244;p24"/>
          <p:cNvCxnSpPr>
            <a:stCxn id="237" idx="6"/>
          </p:cNvCxnSpPr>
          <p:nvPr/>
        </p:nvCxnSpPr>
        <p:spPr>
          <a:xfrm>
            <a:off x="2898750" y="2973031"/>
            <a:ext cx="77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5" name="Google Shape;245;p24"/>
          <p:cNvCxnSpPr/>
          <p:nvPr/>
        </p:nvCxnSpPr>
        <p:spPr>
          <a:xfrm>
            <a:off x="4204450" y="2973013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6" name="Google Shape;246;p24"/>
          <p:cNvSpPr txBox="1"/>
          <p:nvPr/>
        </p:nvSpPr>
        <p:spPr>
          <a:xfrm rot="1395023">
            <a:off x="1715634" y="2177807"/>
            <a:ext cx="392147" cy="4002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47" name="Google Shape;247;p24"/>
          <p:cNvSpPr txBox="1"/>
          <p:nvPr/>
        </p:nvSpPr>
        <p:spPr>
          <a:xfrm rot="-1642120">
            <a:off x="1591114" y="3107406"/>
            <a:ext cx="392200" cy="4001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3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48" name="Google Shape;248;p24"/>
          <p:cNvSpPr txBox="1"/>
          <p:nvPr/>
        </p:nvSpPr>
        <p:spPr>
          <a:xfrm rot="2630">
            <a:off x="1591184" y="2639382"/>
            <a:ext cx="39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49" name="Google Shape;249;p24"/>
          <p:cNvSpPr/>
          <p:nvPr/>
        </p:nvSpPr>
        <p:spPr>
          <a:xfrm>
            <a:off x="888400" y="2748088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0" name="Google Shape;250;p24"/>
          <p:cNvSpPr/>
          <p:nvPr/>
        </p:nvSpPr>
        <p:spPr>
          <a:xfrm>
            <a:off x="888400" y="3431925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1" name="Google Shape;251;p24"/>
          <p:cNvSpPr txBox="1"/>
          <p:nvPr/>
        </p:nvSpPr>
        <p:spPr>
          <a:xfrm>
            <a:off x="660725" y="397572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inputs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2" name="Google Shape;252;p24"/>
          <p:cNvSpPr txBox="1"/>
          <p:nvPr/>
        </p:nvSpPr>
        <p:spPr>
          <a:xfrm>
            <a:off x="2315150" y="320772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sum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3" name="Google Shape;253;p24"/>
          <p:cNvSpPr txBox="1"/>
          <p:nvPr/>
        </p:nvSpPr>
        <p:spPr>
          <a:xfrm>
            <a:off x="3437738" y="3234700"/>
            <a:ext cx="1261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non-linear function (e.g., threshold or sigmoid)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4" name="Google Shape;254;p24"/>
          <p:cNvSpPr txBox="1"/>
          <p:nvPr/>
        </p:nvSpPr>
        <p:spPr>
          <a:xfrm>
            <a:off x="5048725" y="3234700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output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5" name="Google Shape;255;p24"/>
          <p:cNvSpPr txBox="1"/>
          <p:nvPr/>
        </p:nvSpPr>
        <p:spPr>
          <a:xfrm>
            <a:off x="1459175" y="3975725"/>
            <a:ext cx="95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weights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6" name="Google Shape;256;p24"/>
          <p:cNvSpPr/>
          <p:nvPr/>
        </p:nvSpPr>
        <p:spPr>
          <a:xfrm>
            <a:off x="888400" y="1308150"/>
            <a:ext cx="518100" cy="4866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57" name="Google Shape;257;p24"/>
          <p:cNvCxnSpPr>
            <a:stCxn id="256" idx="5"/>
            <a:endCxn id="237" idx="0"/>
          </p:cNvCxnSpPr>
          <p:nvPr/>
        </p:nvCxnSpPr>
        <p:spPr>
          <a:xfrm>
            <a:off x="1330626" y="1723489"/>
            <a:ext cx="1302000" cy="9948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8" name="Google Shape;258;p24"/>
          <p:cNvSpPr txBox="1"/>
          <p:nvPr/>
        </p:nvSpPr>
        <p:spPr>
          <a:xfrm rot="2310554">
            <a:off x="1892202" y="1922824"/>
            <a:ext cx="392201" cy="4001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b</a:t>
            </a:r>
            <a:endParaRPr b="1"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9" name="Google Shape;259;p24"/>
          <p:cNvSpPr txBox="1"/>
          <p:nvPr/>
        </p:nvSpPr>
        <p:spPr>
          <a:xfrm>
            <a:off x="6456850" y="2013150"/>
            <a:ext cx="2274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“Activation” functions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60" name="Google Shape;260;p24"/>
          <p:cNvCxnSpPr>
            <a:endCxn id="259" idx="1"/>
          </p:cNvCxnSpPr>
          <p:nvPr/>
        </p:nvCxnSpPr>
        <p:spPr>
          <a:xfrm flipH="1" rot="10800000">
            <a:off x="4056850" y="2220900"/>
            <a:ext cx="2400000" cy="378300"/>
          </a:xfrm>
          <a:prstGeom prst="straightConnector1">
            <a:avLst/>
          </a:prstGeom>
          <a:noFill/>
          <a:ln cap="flat" cmpd="sng" w="952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1" name="Google Shape;261;p24"/>
          <p:cNvSpPr txBox="1"/>
          <p:nvPr/>
        </p:nvSpPr>
        <p:spPr>
          <a:xfrm>
            <a:off x="6880150" y="2306325"/>
            <a:ext cx="142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(e.g., </a:t>
            </a:r>
            <a:r>
              <a:rPr b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sigmoid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)</a:t>
            </a:r>
            <a:endParaRPr sz="1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62" name="Google Shape;2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1288" y="2675625"/>
            <a:ext cx="2525664" cy="16837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24"/>
          <p:cNvCxnSpPr/>
          <p:nvPr/>
        </p:nvCxnSpPr>
        <p:spPr>
          <a:xfrm>
            <a:off x="6171288" y="3453087"/>
            <a:ext cx="2525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64" name="Google Shape;264;p24"/>
          <p:cNvSpPr txBox="1"/>
          <p:nvPr/>
        </p:nvSpPr>
        <p:spPr>
          <a:xfrm>
            <a:off x="6835075" y="4345025"/>
            <a:ext cx="142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Binary output</a:t>
            </a:r>
            <a:endParaRPr b="1" sz="1200">
              <a:solidFill>
                <a:srgbClr val="FF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5" name="Google Shape;265;p24"/>
          <p:cNvSpPr txBox="1"/>
          <p:nvPr/>
        </p:nvSpPr>
        <p:spPr>
          <a:xfrm>
            <a:off x="7782300" y="3114375"/>
            <a:ext cx="1427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000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threshold</a:t>
            </a:r>
            <a:endParaRPr b="1" sz="1000">
              <a:solidFill>
                <a:srgbClr val="FF0000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5"/>
          <p:cNvSpPr txBox="1"/>
          <p:nvPr>
            <p:ph type="title"/>
          </p:nvPr>
        </p:nvSpPr>
        <p:spPr>
          <a:xfrm>
            <a:off x="369350" y="456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perceptron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1" name="Google Shape;271;p25"/>
          <p:cNvSpPr/>
          <p:nvPr/>
        </p:nvSpPr>
        <p:spPr>
          <a:xfrm>
            <a:off x="504925" y="2113750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2" name="Google Shape;272;p25"/>
          <p:cNvSpPr/>
          <p:nvPr/>
        </p:nvSpPr>
        <p:spPr>
          <a:xfrm>
            <a:off x="1982775" y="2767806"/>
            <a:ext cx="532500" cy="5094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𝚺</a:t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3" name="Google Shape;273;p25"/>
          <p:cNvSpPr/>
          <p:nvPr/>
        </p:nvSpPr>
        <p:spPr>
          <a:xfrm>
            <a:off x="3288425" y="2767806"/>
            <a:ext cx="532500" cy="5094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σ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4" name="Google Shape;274;p25"/>
          <p:cNvSpPr/>
          <p:nvPr/>
        </p:nvSpPr>
        <p:spPr>
          <a:xfrm>
            <a:off x="4780725" y="2822250"/>
            <a:ext cx="440100" cy="400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y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75" name="Google Shape;275;p25"/>
          <p:cNvCxnSpPr>
            <a:stCxn id="276" idx="6"/>
            <a:endCxn id="272" idx="3"/>
          </p:cNvCxnSpPr>
          <p:nvPr/>
        </p:nvCxnSpPr>
        <p:spPr>
          <a:xfrm flipH="1" rot="10800000">
            <a:off x="1050358" y="3202606"/>
            <a:ext cx="1010400" cy="5094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7" name="Google Shape;277;p25"/>
          <p:cNvCxnSpPr>
            <a:endCxn id="272" idx="2"/>
          </p:cNvCxnSpPr>
          <p:nvPr/>
        </p:nvCxnSpPr>
        <p:spPr>
          <a:xfrm>
            <a:off x="1023075" y="3022506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8" name="Google Shape;278;p25"/>
          <p:cNvCxnSpPr>
            <a:endCxn id="272" idx="1"/>
          </p:cNvCxnSpPr>
          <p:nvPr/>
        </p:nvCxnSpPr>
        <p:spPr>
          <a:xfrm>
            <a:off x="1050358" y="2355806"/>
            <a:ext cx="1010400" cy="4866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9" name="Google Shape;279;p25"/>
          <p:cNvCxnSpPr>
            <a:stCxn id="272" idx="6"/>
          </p:cNvCxnSpPr>
          <p:nvPr/>
        </p:nvCxnSpPr>
        <p:spPr>
          <a:xfrm>
            <a:off x="2515275" y="3022506"/>
            <a:ext cx="77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0" name="Google Shape;280;p25"/>
          <p:cNvCxnSpPr/>
          <p:nvPr/>
        </p:nvCxnSpPr>
        <p:spPr>
          <a:xfrm>
            <a:off x="3820975" y="3022488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1" name="Google Shape;281;p25"/>
          <p:cNvSpPr txBox="1"/>
          <p:nvPr/>
        </p:nvSpPr>
        <p:spPr>
          <a:xfrm rot="1395023">
            <a:off x="1332159" y="2227282"/>
            <a:ext cx="392147" cy="4002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2" name="Google Shape;282;p25"/>
          <p:cNvSpPr txBox="1"/>
          <p:nvPr/>
        </p:nvSpPr>
        <p:spPr>
          <a:xfrm rot="-1642120">
            <a:off x="1207639" y="3156881"/>
            <a:ext cx="392200" cy="4001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3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3" name="Google Shape;283;p25"/>
          <p:cNvSpPr txBox="1"/>
          <p:nvPr/>
        </p:nvSpPr>
        <p:spPr>
          <a:xfrm rot="2630">
            <a:off x="1207709" y="2688857"/>
            <a:ext cx="39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4" name="Google Shape;284;p25"/>
          <p:cNvSpPr/>
          <p:nvPr/>
        </p:nvSpPr>
        <p:spPr>
          <a:xfrm>
            <a:off x="504925" y="2797563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5" name="Google Shape;285;p25"/>
          <p:cNvSpPr/>
          <p:nvPr/>
        </p:nvSpPr>
        <p:spPr>
          <a:xfrm>
            <a:off x="504925" y="3481400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6" name="Google Shape;286;p25"/>
          <p:cNvSpPr txBox="1"/>
          <p:nvPr/>
        </p:nvSpPr>
        <p:spPr>
          <a:xfrm>
            <a:off x="277250" y="4025200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inputs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7" name="Google Shape;287;p25"/>
          <p:cNvSpPr txBox="1"/>
          <p:nvPr/>
        </p:nvSpPr>
        <p:spPr>
          <a:xfrm>
            <a:off x="1931675" y="3257200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sum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8" name="Google Shape;288;p25"/>
          <p:cNvSpPr txBox="1"/>
          <p:nvPr/>
        </p:nvSpPr>
        <p:spPr>
          <a:xfrm>
            <a:off x="3054263" y="3284175"/>
            <a:ext cx="1261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non-linear function (e.g., threshold or sigmoid)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9" name="Google Shape;289;p25"/>
          <p:cNvSpPr txBox="1"/>
          <p:nvPr/>
        </p:nvSpPr>
        <p:spPr>
          <a:xfrm>
            <a:off x="4665250" y="328417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output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90" name="Google Shape;290;p25"/>
          <p:cNvSpPr txBox="1"/>
          <p:nvPr/>
        </p:nvSpPr>
        <p:spPr>
          <a:xfrm>
            <a:off x="1075700" y="4025200"/>
            <a:ext cx="95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weights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91" name="Google Shape;291;p25"/>
          <p:cNvSpPr/>
          <p:nvPr/>
        </p:nvSpPr>
        <p:spPr>
          <a:xfrm>
            <a:off x="504925" y="1357625"/>
            <a:ext cx="518100" cy="4866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92" name="Google Shape;292;p25"/>
          <p:cNvCxnSpPr>
            <a:stCxn id="291" idx="5"/>
            <a:endCxn id="272" idx="0"/>
          </p:cNvCxnSpPr>
          <p:nvPr/>
        </p:nvCxnSpPr>
        <p:spPr>
          <a:xfrm>
            <a:off x="947151" y="1772964"/>
            <a:ext cx="1302000" cy="9948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3" name="Google Shape;293;p25"/>
          <p:cNvSpPr txBox="1"/>
          <p:nvPr/>
        </p:nvSpPr>
        <p:spPr>
          <a:xfrm rot="2310554">
            <a:off x="1508727" y="1972299"/>
            <a:ext cx="392201" cy="4001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b</a:t>
            </a:r>
            <a:endParaRPr b="1" baseline="-250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94" name="Google Shape;294;p25" title="[0,0,0,&quot;https://www.codecogs.com/eqnedit.php?latex=%20y%20%3D%20g(%5Csum_%7Bi%3D1%7D%5E%7Bm%7Dw_%7Bi%7Dx_%7Bi%7D%20%2B%20b)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1113" y="411275"/>
            <a:ext cx="1964823" cy="66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5" name="Google Shape;295;p25"/>
          <p:cNvCxnSpPr/>
          <p:nvPr/>
        </p:nvCxnSpPr>
        <p:spPr>
          <a:xfrm>
            <a:off x="7168313" y="1173363"/>
            <a:ext cx="12300" cy="44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6" name="Google Shape;296;p25"/>
          <p:cNvSpPr txBox="1"/>
          <p:nvPr/>
        </p:nvSpPr>
        <p:spPr>
          <a:xfrm>
            <a:off x="6130075" y="1637013"/>
            <a:ext cx="23469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This is a </a:t>
            </a:r>
            <a:r>
              <a:rPr b="1" i="1" lang="en" sz="1200">
                <a:latin typeface="Lora"/>
                <a:ea typeface="Lora"/>
                <a:cs typeface="Lora"/>
                <a:sym typeface="Lora"/>
              </a:rPr>
              <a:t>linear</a:t>
            </a:r>
            <a:r>
              <a:rPr b="1" lang="en" sz="1200">
                <a:latin typeface="Lora"/>
                <a:ea typeface="Lora"/>
                <a:cs typeface="Lora"/>
                <a:sym typeface="Lora"/>
              </a:rPr>
              <a:t> classifier:</a:t>
            </a:r>
            <a:endParaRPr b="1" sz="1200">
              <a:latin typeface="Lora"/>
              <a:ea typeface="Lora"/>
              <a:cs typeface="Lora"/>
              <a:sym typeface="Lor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ora"/>
              <a:buChar char="-"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it predicts a binariz(ed|able) output</a:t>
            </a:r>
            <a:endParaRPr b="1" sz="1200">
              <a:latin typeface="Lora"/>
              <a:ea typeface="Lora"/>
              <a:cs typeface="Lora"/>
              <a:sym typeface="Lor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ora"/>
              <a:buChar char="-"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it defines a hyperplane that separates classes in the feature space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97" name="Google Shape;29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6888" y="3022500"/>
            <a:ext cx="2773275" cy="195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6"/>
          <p:cNvSpPr txBox="1"/>
          <p:nvPr>
            <p:ph type="title"/>
          </p:nvPr>
        </p:nvSpPr>
        <p:spPr>
          <a:xfrm>
            <a:off x="369350" y="456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perceptron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03" name="Google Shape;303;p26"/>
          <p:cNvSpPr/>
          <p:nvPr/>
        </p:nvSpPr>
        <p:spPr>
          <a:xfrm>
            <a:off x="504925" y="2113750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04" name="Google Shape;304;p26"/>
          <p:cNvSpPr/>
          <p:nvPr/>
        </p:nvSpPr>
        <p:spPr>
          <a:xfrm>
            <a:off x="1982775" y="2767806"/>
            <a:ext cx="532500" cy="5094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𝚺</a:t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05" name="Google Shape;305;p26"/>
          <p:cNvSpPr/>
          <p:nvPr/>
        </p:nvSpPr>
        <p:spPr>
          <a:xfrm>
            <a:off x="3288425" y="2767806"/>
            <a:ext cx="532500" cy="5094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σ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06" name="Google Shape;306;p26"/>
          <p:cNvSpPr/>
          <p:nvPr/>
        </p:nvSpPr>
        <p:spPr>
          <a:xfrm>
            <a:off x="4780725" y="2822250"/>
            <a:ext cx="440100" cy="400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y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307" name="Google Shape;307;p26"/>
          <p:cNvCxnSpPr>
            <a:stCxn id="308" idx="6"/>
            <a:endCxn id="304" idx="3"/>
          </p:cNvCxnSpPr>
          <p:nvPr/>
        </p:nvCxnSpPr>
        <p:spPr>
          <a:xfrm flipH="1" rot="10800000">
            <a:off x="1050358" y="3202606"/>
            <a:ext cx="1010400" cy="5094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9" name="Google Shape;309;p26"/>
          <p:cNvCxnSpPr>
            <a:endCxn id="304" idx="2"/>
          </p:cNvCxnSpPr>
          <p:nvPr/>
        </p:nvCxnSpPr>
        <p:spPr>
          <a:xfrm>
            <a:off x="1023075" y="3022506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0" name="Google Shape;310;p26"/>
          <p:cNvCxnSpPr>
            <a:endCxn id="304" idx="1"/>
          </p:cNvCxnSpPr>
          <p:nvPr/>
        </p:nvCxnSpPr>
        <p:spPr>
          <a:xfrm>
            <a:off x="1050358" y="2355806"/>
            <a:ext cx="1010400" cy="4866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1" name="Google Shape;311;p26"/>
          <p:cNvCxnSpPr>
            <a:stCxn id="304" idx="6"/>
          </p:cNvCxnSpPr>
          <p:nvPr/>
        </p:nvCxnSpPr>
        <p:spPr>
          <a:xfrm>
            <a:off x="2515275" y="3022506"/>
            <a:ext cx="77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2" name="Google Shape;312;p26"/>
          <p:cNvCxnSpPr/>
          <p:nvPr/>
        </p:nvCxnSpPr>
        <p:spPr>
          <a:xfrm>
            <a:off x="3820975" y="3022488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3" name="Google Shape;313;p26"/>
          <p:cNvSpPr txBox="1"/>
          <p:nvPr/>
        </p:nvSpPr>
        <p:spPr>
          <a:xfrm rot="1395023">
            <a:off x="1332159" y="2227282"/>
            <a:ext cx="392147" cy="4002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4" name="Google Shape;314;p26"/>
          <p:cNvSpPr txBox="1"/>
          <p:nvPr/>
        </p:nvSpPr>
        <p:spPr>
          <a:xfrm rot="-1642120">
            <a:off x="1207639" y="3156881"/>
            <a:ext cx="392200" cy="4001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3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5" name="Google Shape;315;p26"/>
          <p:cNvSpPr txBox="1"/>
          <p:nvPr/>
        </p:nvSpPr>
        <p:spPr>
          <a:xfrm rot="2630">
            <a:off x="1207709" y="2688857"/>
            <a:ext cx="39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6" name="Google Shape;316;p26"/>
          <p:cNvSpPr/>
          <p:nvPr/>
        </p:nvSpPr>
        <p:spPr>
          <a:xfrm>
            <a:off x="504925" y="2797563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7" name="Google Shape;317;p26"/>
          <p:cNvSpPr/>
          <p:nvPr/>
        </p:nvSpPr>
        <p:spPr>
          <a:xfrm>
            <a:off x="504925" y="3481400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8" name="Google Shape;318;p26"/>
          <p:cNvSpPr txBox="1"/>
          <p:nvPr/>
        </p:nvSpPr>
        <p:spPr>
          <a:xfrm>
            <a:off x="277250" y="4025200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inputs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9" name="Google Shape;319;p26"/>
          <p:cNvSpPr txBox="1"/>
          <p:nvPr/>
        </p:nvSpPr>
        <p:spPr>
          <a:xfrm>
            <a:off x="1931675" y="3257200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sum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20" name="Google Shape;320;p26"/>
          <p:cNvSpPr txBox="1"/>
          <p:nvPr/>
        </p:nvSpPr>
        <p:spPr>
          <a:xfrm>
            <a:off x="3054263" y="3284175"/>
            <a:ext cx="1261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non-linear function (e.g., threshold or sigmoid)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21" name="Google Shape;321;p26"/>
          <p:cNvSpPr txBox="1"/>
          <p:nvPr/>
        </p:nvSpPr>
        <p:spPr>
          <a:xfrm>
            <a:off x="4665250" y="328417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output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22" name="Google Shape;322;p26"/>
          <p:cNvSpPr txBox="1"/>
          <p:nvPr/>
        </p:nvSpPr>
        <p:spPr>
          <a:xfrm>
            <a:off x="1075700" y="4025200"/>
            <a:ext cx="95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weights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23" name="Google Shape;323;p26"/>
          <p:cNvSpPr/>
          <p:nvPr/>
        </p:nvSpPr>
        <p:spPr>
          <a:xfrm>
            <a:off x="504925" y="1357625"/>
            <a:ext cx="518100" cy="4866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324" name="Google Shape;324;p26"/>
          <p:cNvCxnSpPr>
            <a:stCxn id="323" idx="5"/>
            <a:endCxn id="304" idx="0"/>
          </p:cNvCxnSpPr>
          <p:nvPr/>
        </p:nvCxnSpPr>
        <p:spPr>
          <a:xfrm>
            <a:off x="947151" y="1772964"/>
            <a:ext cx="1302000" cy="9948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5" name="Google Shape;325;p26"/>
          <p:cNvSpPr txBox="1"/>
          <p:nvPr/>
        </p:nvSpPr>
        <p:spPr>
          <a:xfrm rot="2310554">
            <a:off x="1508727" y="1972299"/>
            <a:ext cx="392201" cy="4001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b</a:t>
            </a:r>
            <a:endParaRPr b="1" baseline="-250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26" name="Google Shape;326;p26" title="[0,0,0,&quot;https://www.codecogs.com/eqnedit.php?latex=%20y%20%3D%20g(%5Csum_%7Bi%3D1%7D%5E%7Bm%7Dw_%7Bi%7Dx_%7Bi%7D%20%2B%20b)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1113" y="411275"/>
            <a:ext cx="1964823" cy="66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7" name="Google Shape;327;p26"/>
          <p:cNvCxnSpPr/>
          <p:nvPr/>
        </p:nvCxnSpPr>
        <p:spPr>
          <a:xfrm>
            <a:off x="7168313" y="1173363"/>
            <a:ext cx="12300" cy="44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8" name="Google Shape;328;p26"/>
          <p:cNvSpPr txBox="1"/>
          <p:nvPr/>
        </p:nvSpPr>
        <p:spPr>
          <a:xfrm>
            <a:off x="6130075" y="1637013"/>
            <a:ext cx="2346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E.g., input features are the </a:t>
            </a:r>
            <a:r>
              <a:rPr b="1" lang="en" sz="1200">
                <a:latin typeface="Lora"/>
                <a:ea typeface="Lora"/>
                <a:cs typeface="Lora"/>
                <a:sym typeface="Lora"/>
              </a:rPr>
              <a:t>word frequencies for</a:t>
            </a:r>
            <a:r>
              <a:rPr b="1" lang="en" sz="1200">
                <a:latin typeface="Lora"/>
                <a:ea typeface="Lora"/>
                <a:cs typeface="Lora"/>
                <a:sym typeface="Lora"/>
              </a:rPr>
              <a:t> a given document, and the output is the sentiment of that document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29" name="Google Shape;32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6888" y="3022500"/>
            <a:ext cx="2773275" cy="195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/>
          <p:nvPr>
            <p:ph type="title"/>
          </p:nvPr>
        </p:nvSpPr>
        <p:spPr>
          <a:xfrm>
            <a:off x="463188" y="47103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Beyond the perceptron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35" name="Google Shape;335;p2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7676" y="1314874"/>
            <a:ext cx="3497700" cy="307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27"/>
          <p:cNvSpPr txBox="1"/>
          <p:nvPr/>
        </p:nvSpPr>
        <p:spPr>
          <a:xfrm>
            <a:off x="628800" y="1314875"/>
            <a:ext cx="3943200" cy="3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ora"/>
              <a:buChar char="•"/>
            </a:pP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The problem is that lots or real-world data cannot be modelled in a simple, linear way</a:t>
            </a:r>
            <a:endParaRPr sz="11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ora"/>
              <a:buChar char="•"/>
            </a:pP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Consider the (somewhat artificial) example to the right</a:t>
            </a:r>
            <a:endParaRPr sz="11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ora"/>
              <a:buChar char="•"/>
            </a:pP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A </a:t>
            </a:r>
            <a:r>
              <a:rPr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linear </a:t>
            </a:r>
            <a:r>
              <a:rPr b="1"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classifier</a:t>
            </a: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 would struggle here</a:t>
            </a:r>
            <a:endParaRPr sz="11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ora"/>
              <a:buChar char="•"/>
            </a:pP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What we need is some way to model functions that are </a:t>
            </a:r>
            <a:r>
              <a:rPr i="1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non-linearly separable </a:t>
            </a: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and arbitrarily complex</a:t>
            </a:r>
            <a:endParaRPr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ora"/>
              <a:buChar char="•"/>
            </a:pPr>
            <a:r>
              <a:rPr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Combining multiple functions with non-linearities helps us overcome this problem</a:t>
            </a:r>
            <a:endParaRPr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8"/>
          <p:cNvSpPr txBox="1"/>
          <p:nvPr>
            <p:ph type="title"/>
          </p:nvPr>
        </p:nvSpPr>
        <p:spPr>
          <a:xfrm>
            <a:off x="347788" y="36380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From single neurons to networks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42" name="Google Shape;342;p28"/>
          <p:cNvSpPr txBox="1"/>
          <p:nvPr/>
        </p:nvSpPr>
        <p:spPr>
          <a:xfrm>
            <a:off x="296875" y="1268025"/>
            <a:ext cx="4391400" cy="3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ora"/>
              <a:buChar char="•"/>
            </a:pP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At the absolute simplest, a neural network is literally what the name suggests – it is a </a:t>
            </a:r>
            <a:r>
              <a:rPr i="1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network</a:t>
            </a: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 of </a:t>
            </a:r>
            <a:r>
              <a:rPr i="1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(computational) neurons</a:t>
            </a:r>
            <a:endParaRPr i="1" sz="1400" u="none" cap="none" strike="noStrike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9685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Lora"/>
              <a:buChar char="•"/>
            </a:pPr>
            <a:r>
              <a:rPr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Stacking neurons with </a:t>
            </a:r>
            <a:r>
              <a:rPr b="1"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non-linear </a:t>
            </a:r>
            <a:r>
              <a:rPr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activations allows us to model arbitrarily </a:t>
            </a:r>
            <a:r>
              <a:rPr b="1"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complex </a:t>
            </a:r>
            <a:r>
              <a:rPr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functions</a:t>
            </a:r>
            <a:endParaRPr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ora"/>
              <a:buChar char="•"/>
            </a:pPr>
            <a:r>
              <a:rPr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We can stack many neurons: this introduces </a:t>
            </a:r>
            <a:r>
              <a:rPr b="1"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hidden layer</a:t>
            </a:r>
            <a:r>
              <a:rPr b="1"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s</a:t>
            </a:r>
            <a:r>
              <a:rPr b="1"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neurons between the input and output layer</a:t>
            </a:r>
            <a:endParaRPr sz="11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ora"/>
              <a:buChar char="•"/>
            </a:pPr>
            <a:r>
              <a:rPr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E</a:t>
            </a: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ach input corresponds to </a:t>
            </a:r>
            <a:r>
              <a:rPr b="1"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some feature</a:t>
            </a: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 in the data </a:t>
            </a:r>
            <a:endParaRPr sz="11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400" u="none" cap="none" strike="noStrike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ora"/>
              <a:buChar char="•"/>
            </a:pPr>
            <a:r>
              <a:rPr i="0" lang="en" sz="1400" u="none" cap="none" strike="noStrike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Each output corresponds to </a:t>
            </a:r>
            <a:r>
              <a:rPr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a </a:t>
            </a:r>
            <a:r>
              <a:rPr b="1" lang="en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label</a:t>
            </a:r>
            <a:endParaRPr b="1" sz="11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43" name="Google Shape;343;p28"/>
          <p:cNvPicPr preferRelativeResize="0"/>
          <p:nvPr/>
        </p:nvPicPr>
        <p:blipFill rotWithShape="1">
          <a:blip r:embed="rId3">
            <a:alphaModFix/>
          </a:blip>
          <a:srcRect b="0" l="20678" r="0" t="0"/>
          <a:stretch/>
        </p:blipFill>
        <p:spPr>
          <a:xfrm>
            <a:off x="5826325" y="1109600"/>
            <a:ext cx="2640701" cy="361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8"/>
          <p:cNvSpPr/>
          <p:nvPr/>
        </p:nvSpPr>
        <p:spPr>
          <a:xfrm>
            <a:off x="7980500" y="2767800"/>
            <a:ext cx="426600" cy="403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9"/>
          <p:cNvSpPr txBox="1"/>
          <p:nvPr>
            <p:ph type="title"/>
          </p:nvPr>
        </p:nvSpPr>
        <p:spPr>
          <a:xfrm>
            <a:off x="310663" y="4898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From single neurons to networks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50" name="Google Shape;350;p29"/>
          <p:cNvSpPr txBox="1"/>
          <p:nvPr/>
        </p:nvSpPr>
        <p:spPr>
          <a:xfrm>
            <a:off x="376500" y="1483425"/>
            <a:ext cx="4195500" cy="15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•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Focus on the hidden layer: note that here, we need </a:t>
            </a:r>
            <a:r>
              <a:rPr i="1"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 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weights for each of our </a:t>
            </a:r>
            <a:r>
              <a:rPr i="1"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k 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nodes in the hidden layer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•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our hidden layer L will therefore have a </a:t>
            </a:r>
            <a:r>
              <a:rPr i="1"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matrix 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of weights W, of size [n_inputs, n_nodes]. The output of each node will be: 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51" name="Google Shape;351;p29"/>
          <p:cNvPicPr preferRelativeResize="0"/>
          <p:nvPr/>
        </p:nvPicPr>
        <p:blipFill rotWithShape="1">
          <a:blip r:embed="rId3">
            <a:alphaModFix/>
          </a:blip>
          <a:srcRect b="0" l="19191" r="0" t="0"/>
          <a:stretch/>
        </p:blipFill>
        <p:spPr>
          <a:xfrm>
            <a:off x="5776850" y="1109600"/>
            <a:ext cx="2690175" cy="361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29" title="[0,0,0,&quot;https://www.codecogs.com/eqnedit.php?latex=%20a_%7Bi%7D%20%3D%20%5Csigma(%5Csum_%7Bi%3D1%7D%5E%7Bn%7Dx_%7Bi%7Dw_%7Bi%2Ck%7D)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3475" y="3204800"/>
            <a:ext cx="2023778" cy="74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9"/>
          <p:cNvSpPr/>
          <p:nvPr/>
        </p:nvSpPr>
        <p:spPr>
          <a:xfrm>
            <a:off x="7980500" y="2767800"/>
            <a:ext cx="426600" cy="403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0"/>
          <p:cNvSpPr txBox="1"/>
          <p:nvPr>
            <p:ph type="title"/>
          </p:nvPr>
        </p:nvSpPr>
        <p:spPr>
          <a:xfrm>
            <a:off x="310663" y="4898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From single neurons to networks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59" name="Google Shape;359;p30"/>
          <p:cNvSpPr txBox="1"/>
          <p:nvPr/>
        </p:nvSpPr>
        <p:spPr>
          <a:xfrm>
            <a:off x="376500" y="1174175"/>
            <a:ext cx="4195500" cy="37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 hidden layer is simply a number of individual neurons of the kind we’ve looked at</a:t>
            </a:r>
            <a:endParaRPr sz="1100"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Each node 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computes</a:t>
            </a:r>
            <a:r>
              <a:rPr i="0" lang="en" sz="1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the sum of some weighted inputs and runs them through an </a:t>
            </a:r>
            <a:r>
              <a:rPr b="1" i="0" lang="en" sz="1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activation function</a:t>
            </a:r>
            <a:r>
              <a:rPr i="0" lang="en" sz="1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, producing an output</a:t>
            </a:r>
            <a:endParaRPr sz="1100"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Notice how each input is connected to each node in the hidden layer; also each node in the hidden layer is connected to 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</a:t>
            </a:r>
            <a:r>
              <a:rPr i="0" lang="en" sz="1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output node</a:t>
            </a:r>
            <a:endParaRPr sz="1100"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This is a </a:t>
            </a:r>
            <a:r>
              <a:rPr i="1" lang="en" sz="1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fully-connected, feed-forward network </a:t>
            </a:r>
            <a:r>
              <a:rPr lang="en" sz="1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(also known as a </a:t>
            </a:r>
            <a:r>
              <a:rPr b="1" lang="en" sz="1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den</a:t>
            </a:r>
            <a:r>
              <a:rPr b="1"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se 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layer)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1968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ora"/>
              <a:buChar char="•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Note that the principle is the same if you have </a:t>
            </a:r>
            <a:r>
              <a:rPr i="1"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multiple 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outputs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60" name="Google Shape;360;p30"/>
          <p:cNvPicPr preferRelativeResize="0"/>
          <p:nvPr/>
        </p:nvPicPr>
        <p:blipFill rotWithShape="1">
          <a:blip r:embed="rId3">
            <a:alphaModFix/>
          </a:blip>
          <a:srcRect b="0" l="19563" r="-2599" t="0"/>
          <a:stretch/>
        </p:blipFill>
        <p:spPr>
          <a:xfrm>
            <a:off x="5789225" y="1109600"/>
            <a:ext cx="2764399" cy="361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0"/>
          <p:cNvSpPr/>
          <p:nvPr/>
        </p:nvSpPr>
        <p:spPr>
          <a:xfrm>
            <a:off x="7980500" y="2767800"/>
            <a:ext cx="426600" cy="403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1"/>
          <p:cNvSpPr txBox="1"/>
          <p:nvPr>
            <p:ph type="title"/>
          </p:nvPr>
        </p:nvSpPr>
        <p:spPr>
          <a:xfrm>
            <a:off x="323038" y="16825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Multilayer networks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67" name="Google Shape;367;p31"/>
          <p:cNvSpPr txBox="1"/>
          <p:nvPr/>
        </p:nvSpPr>
        <p:spPr>
          <a:xfrm>
            <a:off x="492575" y="1048125"/>
            <a:ext cx="4418400" cy="3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•"/>
            </a:pP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 principle, neural networks can have any number of hidden layers (</a:t>
            </a:r>
            <a:r>
              <a:rPr i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deep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networks) and nodes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(</a:t>
            </a:r>
            <a:r>
              <a:rPr i="1"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wide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networks)</a:t>
            </a:r>
            <a:endParaRPr sz="1100"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•"/>
            </a:pP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Be aware of how quickly this can grow in terms of computational complexity!</a:t>
            </a:r>
            <a:endParaRPr sz="1100"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•"/>
            </a:pP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For example, say you have 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300-dimensional vectors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and one hidden layer of 1000 nodes</a:t>
            </a:r>
            <a:endParaRPr sz="1100"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That’s </a:t>
            </a:r>
            <a:r>
              <a:rPr b="1"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r>
              <a:rPr b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00,000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weights to be learned (+ bias terms)</a:t>
            </a:r>
            <a:endParaRPr sz="1100"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Compare this to a 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simple linear regression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classifier where there is only one weight per input, meaning </a:t>
            </a:r>
            <a:r>
              <a:rPr b="1"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r>
              <a:rPr b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00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weights to be learned (+ bias)</a:t>
            </a:r>
            <a:endParaRPr sz="11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68" name="Google Shape;368;p31"/>
          <p:cNvPicPr preferRelativeResize="0"/>
          <p:nvPr/>
        </p:nvPicPr>
        <p:blipFill rotWithShape="1">
          <a:blip r:embed="rId3">
            <a:alphaModFix/>
          </a:blip>
          <a:srcRect b="6909" l="0" r="8290" t="9142"/>
          <a:stretch/>
        </p:blipFill>
        <p:spPr>
          <a:xfrm>
            <a:off x="4648100" y="2127650"/>
            <a:ext cx="4282199" cy="171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2"/>
          <p:cNvSpPr txBox="1"/>
          <p:nvPr>
            <p:ph type="title"/>
          </p:nvPr>
        </p:nvSpPr>
        <p:spPr>
          <a:xfrm>
            <a:off x="327263" y="100385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How do we produce </a:t>
            </a:r>
            <a:r>
              <a:rPr i="1" lang="en" sz="2400">
                <a:latin typeface="Lora"/>
                <a:ea typeface="Lora"/>
                <a:cs typeface="Lora"/>
                <a:sym typeface="Lora"/>
              </a:rPr>
              <a:t>good </a:t>
            </a:r>
            <a:r>
              <a:rPr lang="en" sz="2400">
                <a:latin typeface="Lora"/>
                <a:ea typeface="Lora"/>
                <a:cs typeface="Lora"/>
                <a:sym typeface="Lora"/>
              </a:rPr>
              <a:t>predictions?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74" name="Google Shape;374;p32"/>
          <p:cNvSpPr txBox="1"/>
          <p:nvPr>
            <p:ph idx="1" type="body"/>
          </p:nvPr>
        </p:nvSpPr>
        <p:spPr>
          <a:xfrm>
            <a:off x="408725" y="1664575"/>
            <a:ext cx="7732800" cy="28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63500" lvl="1" marL="5207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To produce good predictions need to learn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good parameters (weights &amp; biases)</a:t>
            </a:r>
            <a:endParaRPr b="1"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Create input vector(s)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241300" lvl="2" marL="10287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Randomly initialise weights and biases in the network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Calculate error between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predicted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and actual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labels</a:t>
            </a:r>
            <a:endParaRPr b="1" sz="1600">
              <a:latin typeface="Lora"/>
              <a:ea typeface="Lora"/>
              <a:cs typeface="Lora"/>
              <a:sym typeface="Lora"/>
            </a:endParaRPr>
          </a:p>
          <a:p>
            <a:pPr indent="0" lvl="2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b="1" lang="en" sz="1600">
                <a:latin typeface="Lora"/>
                <a:ea typeface="Lora"/>
                <a:cs typeface="Lora"/>
                <a:sym typeface="Lora"/>
              </a:rPr>
              <a:t>Adjust weights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and try again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2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Choose those parameters which best fit the data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2" marL="685800" rtl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500"/>
              <a:buNone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	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375" name="Google Shape;375;p32"/>
          <p:cNvCxnSpPr/>
          <p:nvPr/>
        </p:nvCxnSpPr>
        <p:spPr>
          <a:xfrm rot="10800000">
            <a:off x="3783875" y="3783900"/>
            <a:ext cx="12396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56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Recap: word embeddings (1)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267775"/>
            <a:ext cx="8520600" cy="34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We are grappling with the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question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of how to represent meaning computationally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… As this will help us analyze, classify, generate text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In the first lectures, we looked at models based on co-occurrence counts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Last week, we moved to a prediction-based approach: Word2Vec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This is the most popular method to build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static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word embeddings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b="1" lang="en" sz="1600">
                <a:latin typeface="Lora"/>
                <a:ea typeface="Lora"/>
                <a:cs typeface="Lora"/>
                <a:sym typeface="Lora"/>
              </a:rPr>
              <a:t>Training task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: Predict context words based on center word (or viceversa)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b="1" lang="en" sz="1600">
                <a:latin typeface="Lora"/>
                <a:ea typeface="Lora"/>
                <a:cs typeface="Lora"/>
                <a:sym typeface="Lora"/>
              </a:rPr>
              <a:t>How?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Build a loss function that rewards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vectors (i.e., weights in a neural network), which produce high dot product if two words co-occur (low dot-product if not)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3"/>
          <p:cNvSpPr txBox="1"/>
          <p:nvPr>
            <p:ph type="title"/>
          </p:nvPr>
        </p:nvSpPr>
        <p:spPr>
          <a:xfrm>
            <a:off x="239088" y="78360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Classification with a neural net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81" name="Google Shape;381;p33"/>
          <p:cNvSpPr txBox="1"/>
          <p:nvPr>
            <p:ph idx="1" type="body"/>
          </p:nvPr>
        </p:nvSpPr>
        <p:spPr>
          <a:xfrm>
            <a:off x="160825" y="1657800"/>
            <a:ext cx="5439300" cy="31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We have a set of input features X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Our output is a label related to each observation, which is described by a set of values for each of these features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Let’s call our true labels </a:t>
            </a:r>
            <a:r>
              <a:rPr b="1" i="1" lang="en" sz="1600">
                <a:latin typeface="Lora"/>
                <a:ea typeface="Lora"/>
                <a:cs typeface="Lora"/>
                <a:sym typeface="Lora"/>
              </a:rPr>
              <a:t>y</a:t>
            </a:r>
            <a:endParaRPr b="1" i="1"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We can perform all the computations in the network to calculate what our output (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 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) will be: this is called the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forward pass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in the network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i="1" lang="en" sz="1600">
                <a:latin typeface="Lora"/>
                <a:ea typeface="Lora"/>
                <a:cs typeface="Lora"/>
                <a:sym typeface="Lora"/>
              </a:rPr>
              <a:t>  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will be a number between 0 and 1, if we apply a sigmoid activation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82" name="Google Shape;382;p33"/>
          <p:cNvPicPr preferRelativeResize="0"/>
          <p:nvPr/>
        </p:nvPicPr>
        <p:blipFill rotWithShape="1">
          <a:blip r:embed="rId3">
            <a:alphaModFix/>
          </a:blip>
          <a:srcRect b="0" l="19563" r="-2599" t="0"/>
          <a:stretch/>
        </p:blipFill>
        <p:spPr>
          <a:xfrm>
            <a:off x="6154193" y="1109600"/>
            <a:ext cx="2535507" cy="3318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3" title="[0,0,0,&quot;https://www.codecogs.com/eqnedit.php?latex=%5Chat%7By%7D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6900" y="3703975"/>
            <a:ext cx="94500" cy="18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33" title="[0,0,0,&quot;https://www.codecogs.com/eqnedit.php?latex=%5Chat%7By%7D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425" y="4341075"/>
            <a:ext cx="94500" cy="186225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3"/>
          <p:cNvSpPr/>
          <p:nvPr/>
        </p:nvSpPr>
        <p:spPr>
          <a:xfrm>
            <a:off x="8153475" y="2624725"/>
            <a:ext cx="415200" cy="385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4"/>
          <p:cNvSpPr txBox="1"/>
          <p:nvPr>
            <p:ph type="title"/>
          </p:nvPr>
        </p:nvSpPr>
        <p:spPr>
          <a:xfrm>
            <a:off x="239088" y="4058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Classification: loss function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91" name="Google Shape;391;p34"/>
          <p:cNvSpPr txBox="1"/>
          <p:nvPr>
            <p:ph idx="1" type="body"/>
          </p:nvPr>
        </p:nvSpPr>
        <p:spPr>
          <a:xfrm>
            <a:off x="160825" y="1280075"/>
            <a:ext cx="5439300" cy="30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Now, we need to know how well our model is doing at classification (remember the loss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function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we used last week)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Intuitively, we can just subtract the label from the true output (like in MSE for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linear regression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), but this is not a terribly rich signal (0 to 1)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We will use another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loss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(or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cost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)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 function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(i.e., a function that quantifies how much our predictions deviate from the true labels)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92" name="Google Shape;392;p34"/>
          <p:cNvPicPr preferRelativeResize="0"/>
          <p:nvPr/>
        </p:nvPicPr>
        <p:blipFill rotWithShape="1">
          <a:blip r:embed="rId3">
            <a:alphaModFix/>
          </a:blip>
          <a:srcRect b="0" l="19563" r="-2599" t="0"/>
          <a:stretch/>
        </p:blipFill>
        <p:spPr>
          <a:xfrm>
            <a:off x="6154193" y="1109600"/>
            <a:ext cx="2535507" cy="3318749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4"/>
          <p:cNvSpPr/>
          <p:nvPr/>
        </p:nvSpPr>
        <p:spPr>
          <a:xfrm>
            <a:off x="8153475" y="2624725"/>
            <a:ext cx="415200" cy="385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5"/>
          <p:cNvSpPr txBox="1"/>
          <p:nvPr>
            <p:ph type="title"/>
          </p:nvPr>
        </p:nvSpPr>
        <p:spPr>
          <a:xfrm>
            <a:off x="239088" y="4058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Classification: loss function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99" name="Google Shape;399;p35"/>
          <p:cNvPicPr preferRelativeResize="0"/>
          <p:nvPr/>
        </p:nvPicPr>
        <p:blipFill rotWithShape="1">
          <a:blip r:embed="rId3">
            <a:alphaModFix/>
          </a:blip>
          <a:srcRect b="0" l="19563" r="-2599" t="0"/>
          <a:stretch/>
        </p:blipFill>
        <p:spPr>
          <a:xfrm>
            <a:off x="6154193" y="1109600"/>
            <a:ext cx="2535507" cy="3318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35" title="[0,0,0,&quot;https://www.codecogs.com/eqnedit.php?latex=L(%5Chat%7By%7D%2C%20y)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221" y="1224613"/>
            <a:ext cx="613675" cy="223425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35"/>
          <p:cNvSpPr txBox="1"/>
          <p:nvPr/>
        </p:nvSpPr>
        <p:spPr>
          <a:xfrm>
            <a:off x="1098900" y="1151675"/>
            <a:ext cx="431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= h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ow much our prediction differs from the true label y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02" name="Google Shape;402;p35" title="[0,0,0,&quot;https://www.codecogs.com/eqnedit.php?latex=L(%5Chat%7By%7D%2C%20y)%20%3D%20y%5Clog%5Chat%7By%7D%20%2B%20(1-y)%5Clog(1-%5Chat%7By%7D)%20#0&quot;]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225" y="1830013"/>
            <a:ext cx="3407770" cy="22342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35"/>
          <p:cNvSpPr txBox="1"/>
          <p:nvPr/>
        </p:nvSpPr>
        <p:spPr>
          <a:xfrm>
            <a:off x="413350" y="2091738"/>
            <a:ext cx="4310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This is the </a:t>
            </a:r>
            <a:r>
              <a:rPr b="1" lang="en" sz="1200">
                <a:latin typeface="Lora"/>
                <a:ea typeface="Lora"/>
                <a:cs typeface="Lora"/>
                <a:sym typeface="Lora"/>
              </a:rPr>
              <a:t>logarithmic loss 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or </a:t>
            </a:r>
            <a:r>
              <a:rPr b="1" lang="en" sz="1200">
                <a:latin typeface="Lora"/>
                <a:ea typeface="Lora"/>
                <a:cs typeface="Lora"/>
                <a:sym typeface="Lora"/>
              </a:rPr>
              <a:t>cross-entropy loss for a single data point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 and it is low when the prediction is close to the true label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04" name="Google Shape;404;p35"/>
          <p:cNvSpPr txBox="1"/>
          <p:nvPr/>
        </p:nvSpPr>
        <p:spPr>
          <a:xfrm>
            <a:off x="366125" y="3049450"/>
            <a:ext cx="4310700" cy="19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Notice that here,    is the prediction our model makes, and it thus </a:t>
            </a:r>
            <a:r>
              <a:rPr b="1" lang="en" sz="1200">
                <a:latin typeface="Lora"/>
                <a:ea typeface="Lora"/>
                <a:cs typeface="Lora"/>
                <a:sym typeface="Lora"/>
              </a:rPr>
              <a:t>depends on our parameters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. 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For a neural network with no hidden layers: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In other words, the loss function is a function of our parameters. Our goal is to </a:t>
            </a:r>
            <a:r>
              <a:rPr b="1" lang="en" sz="1200">
                <a:latin typeface="Lora"/>
                <a:ea typeface="Lora"/>
                <a:cs typeface="Lora"/>
                <a:sym typeface="Lora"/>
              </a:rPr>
              <a:t>find the parameters 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that yield the lowest possible loss. How do we do that?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05" name="Google Shape;405;p35" title="[0,0,0,&quot;https://www.codecogs.com/eqnedit.php?latex=%5Chat%7By%7D#0&quot;]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87225" y="3139675"/>
            <a:ext cx="94500" cy="18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35" title="[0,0,0,&quot;https://www.codecogs.com/eqnedit.php?latex=%20%5Chat%7By%7D%20%3D%20%5Csigma(%5Csum_%7Bi%3D1%7D%5E%7Bn%7Dx_%7Bi%7Dw_%7Bi%2Ck%7D%20%2B%20b)#0&quot;]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20125" y="3692698"/>
            <a:ext cx="1619975" cy="504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7" name="Google Shape;407;p35"/>
          <p:cNvCxnSpPr/>
          <p:nvPr/>
        </p:nvCxnSpPr>
        <p:spPr>
          <a:xfrm>
            <a:off x="2503275" y="1487800"/>
            <a:ext cx="780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8" name="Google Shape;408;p35"/>
          <p:cNvCxnSpPr/>
          <p:nvPr/>
        </p:nvCxnSpPr>
        <p:spPr>
          <a:xfrm>
            <a:off x="2503275" y="2750350"/>
            <a:ext cx="780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9" name="Google Shape;409;p35"/>
          <p:cNvSpPr/>
          <p:nvPr/>
        </p:nvSpPr>
        <p:spPr>
          <a:xfrm>
            <a:off x="8153475" y="2624725"/>
            <a:ext cx="415200" cy="385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6"/>
          <p:cNvSpPr txBox="1"/>
          <p:nvPr>
            <p:ph type="title"/>
          </p:nvPr>
        </p:nvSpPr>
        <p:spPr>
          <a:xfrm>
            <a:off x="160813" y="73180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Gradient descent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15" name="Google Shape;415;p36"/>
          <p:cNvSpPr txBox="1"/>
          <p:nvPr>
            <p:ph idx="1" type="body"/>
          </p:nvPr>
        </p:nvSpPr>
        <p:spPr>
          <a:xfrm>
            <a:off x="160825" y="1657800"/>
            <a:ext cx="5752200" cy="28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Classifiers do not just try parameters randomly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: there are principled procedures to do that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Optimization is the process of efficiently finding suitable parameters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Gradient descent is the parent of all optimization methods: it leverages properties of the loss function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16" name="Google Shape;4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3025" y="2021233"/>
            <a:ext cx="2926174" cy="182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7"/>
          <p:cNvSpPr txBox="1"/>
          <p:nvPr>
            <p:ph type="title"/>
          </p:nvPr>
        </p:nvSpPr>
        <p:spPr>
          <a:xfrm>
            <a:off x="184423" y="263950"/>
            <a:ext cx="48972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Gradient descent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22" name="Google Shape;422;p37"/>
          <p:cNvSpPr txBox="1"/>
          <p:nvPr>
            <p:ph idx="1" type="body"/>
          </p:nvPr>
        </p:nvSpPr>
        <p:spPr>
          <a:xfrm>
            <a:off x="184425" y="1184450"/>
            <a:ext cx="53022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We start from a random initial value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 sz="1600">
                <a:latin typeface="Lora"/>
                <a:ea typeface="Lora"/>
                <a:cs typeface="Lora"/>
                <a:sym typeface="Lora"/>
              </a:rPr>
              <a:t>o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We compute the derivative of the function for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w=w</a:t>
            </a:r>
            <a:r>
              <a:rPr baseline="-25000" i="1" lang="en" sz="1600">
                <a:latin typeface="Lora"/>
                <a:ea typeface="Lora"/>
                <a:cs typeface="Lora"/>
                <a:sym typeface="Lora"/>
              </a:rPr>
              <a:t>o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, also called a “gradient”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The derivative is the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slope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of the tangent to the loss function at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 sz="1600">
                <a:latin typeface="Lora"/>
                <a:ea typeface="Lora"/>
                <a:cs typeface="Lora"/>
                <a:sym typeface="Lora"/>
              </a:rPr>
              <a:t>o</a:t>
            </a:r>
            <a:endParaRPr baseline="-25000" i="1"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This tells us something about how to change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 sz="1600">
                <a:latin typeface="Lora"/>
                <a:ea typeface="Lora"/>
                <a:cs typeface="Lora"/>
                <a:sym typeface="Lora"/>
              </a:rPr>
              <a:t>o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if we want the loss to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increase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. We take the negative of that, since we want it to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decrease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.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We use this (weighted by a learning rate) to define how to update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w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We repeat, until we converge to the minimum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23" name="Google Shape;4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3025" y="2021233"/>
            <a:ext cx="2926174" cy="1823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37" title="[0,0,0,&quot;https://www.codecogs.com/eqnedit.php?latex=w_%7Bnew%7D%20%3D%20w_%7Bold%7D%20-%20%5Calpha%5Cfrac%7Bd%7D%7Bdw%7DL(f(x%3Bw)%2Cy)%20%20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2850" y="1090500"/>
            <a:ext cx="3136351" cy="47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7"/>
          <p:cNvSpPr txBox="1"/>
          <p:nvPr/>
        </p:nvSpPr>
        <p:spPr>
          <a:xfrm>
            <a:off x="6799300" y="462675"/>
            <a:ext cx="723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CC0000"/>
                </a:solidFill>
                <a:latin typeface="Lora"/>
                <a:ea typeface="Lora"/>
                <a:cs typeface="Lora"/>
                <a:sym typeface="Lora"/>
              </a:rPr>
              <a:t>Learning rate</a:t>
            </a:r>
            <a:endParaRPr sz="1000">
              <a:solidFill>
                <a:srgbClr val="CC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26" name="Google Shape;426;p37"/>
          <p:cNvSpPr txBox="1"/>
          <p:nvPr/>
        </p:nvSpPr>
        <p:spPr>
          <a:xfrm>
            <a:off x="7710750" y="154875"/>
            <a:ext cx="1035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E69138"/>
                </a:solidFill>
                <a:latin typeface="Lora"/>
                <a:ea typeface="Lora"/>
                <a:cs typeface="Lora"/>
                <a:sym typeface="Lora"/>
              </a:rPr>
              <a:t>Derivative of the loss with respect to </a:t>
            </a:r>
            <a:r>
              <a:rPr b="1" i="1" lang="en" sz="1000">
                <a:solidFill>
                  <a:srgbClr val="E69138"/>
                </a:solidFill>
                <a:latin typeface="Lora"/>
                <a:ea typeface="Lora"/>
                <a:cs typeface="Lora"/>
                <a:sym typeface="Lora"/>
              </a:rPr>
              <a:t>w </a:t>
            </a:r>
            <a:endParaRPr b="1" i="1" sz="1000">
              <a:solidFill>
                <a:srgbClr val="E69138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27" name="Google Shape;427;p37"/>
          <p:cNvSpPr/>
          <p:nvPr/>
        </p:nvSpPr>
        <p:spPr>
          <a:xfrm>
            <a:off x="7281500" y="1007600"/>
            <a:ext cx="1613700" cy="6612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8" name="Google Shape;428;p37"/>
          <p:cNvCxnSpPr>
            <a:stCxn id="427" idx="0"/>
          </p:cNvCxnSpPr>
          <p:nvPr/>
        </p:nvCxnSpPr>
        <p:spPr>
          <a:xfrm rot="10800000">
            <a:off x="8084450" y="889400"/>
            <a:ext cx="3900" cy="118200"/>
          </a:xfrm>
          <a:prstGeom prst="straightConnector1">
            <a:avLst/>
          </a:prstGeom>
          <a:noFill/>
          <a:ln cap="flat" cmpd="sng" w="9525">
            <a:solidFill>
              <a:srgbClr val="E6913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9" name="Google Shape;429;p37"/>
          <p:cNvSpPr/>
          <p:nvPr/>
        </p:nvSpPr>
        <p:spPr>
          <a:xfrm>
            <a:off x="7056050" y="1007600"/>
            <a:ext cx="225600" cy="661200"/>
          </a:xfrm>
          <a:prstGeom prst="rect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0" name="Google Shape;430;p37"/>
          <p:cNvCxnSpPr/>
          <p:nvPr/>
        </p:nvCxnSpPr>
        <p:spPr>
          <a:xfrm rot="10800000">
            <a:off x="7158850" y="889400"/>
            <a:ext cx="3900" cy="118200"/>
          </a:xfrm>
          <a:prstGeom prst="straightConnector1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8"/>
          <p:cNvSpPr txBox="1"/>
          <p:nvPr>
            <p:ph type="title"/>
          </p:nvPr>
        </p:nvSpPr>
        <p:spPr>
          <a:xfrm>
            <a:off x="413013" y="56875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Gradient descent: example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36" name="Google Shape;43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7575" y="1395543"/>
            <a:ext cx="4171950" cy="331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9"/>
          <p:cNvSpPr txBox="1"/>
          <p:nvPr>
            <p:ph type="title"/>
          </p:nvPr>
        </p:nvSpPr>
        <p:spPr>
          <a:xfrm>
            <a:off x="160813" y="73730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Gradient descent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42" name="Google Shape;442;p39"/>
          <p:cNvSpPr txBox="1"/>
          <p:nvPr>
            <p:ph idx="1" type="body"/>
          </p:nvPr>
        </p:nvSpPr>
        <p:spPr>
          <a:xfrm>
            <a:off x="160825" y="1657800"/>
            <a:ext cx="5302200" cy="29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The learning rate is a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crucial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parameter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Too large a learning rate can lead to overshooting, very slowly or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never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converging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The same holds for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low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learning rates,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which may make it impossible to find the minimum, or get out of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local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minima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In modern optimization approaches, the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learning rate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is also adaptively adjusted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43" name="Google Shape;44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3025" y="2021233"/>
            <a:ext cx="2926174" cy="182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0"/>
          <p:cNvSpPr txBox="1"/>
          <p:nvPr>
            <p:ph type="title"/>
          </p:nvPr>
        </p:nvSpPr>
        <p:spPr>
          <a:xfrm>
            <a:off x="227788" y="46940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Gradient descent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49" name="Google Shape;44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100" y="1215208"/>
            <a:ext cx="4343801" cy="3355592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40"/>
          <p:cNvSpPr txBox="1"/>
          <p:nvPr>
            <p:ph idx="1" type="body"/>
          </p:nvPr>
        </p:nvSpPr>
        <p:spPr>
          <a:xfrm>
            <a:off x="622200" y="1620600"/>
            <a:ext cx="3403500" cy="29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Not all loss functions are convex (i.e., they have a single minimum)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Most functions (especially for deep neural nets) look more like this (Li et al., 2017,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Visualizing the Loss Landscape of Neural Nets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)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Low learning rates make it impossible to get out of local minima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/>
          <p:nvPr>
            <p:ph type="title"/>
          </p:nvPr>
        </p:nvSpPr>
        <p:spPr>
          <a:xfrm>
            <a:off x="455752" y="433650"/>
            <a:ext cx="6975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7857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Gradient descent with multiple parameters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56" name="Google Shape;456;p4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70304" y="1739921"/>
            <a:ext cx="2945100" cy="21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41"/>
          <p:cNvSpPr txBox="1"/>
          <p:nvPr/>
        </p:nvSpPr>
        <p:spPr>
          <a:xfrm>
            <a:off x="628650" y="1268016"/>
            <a:ext cx="4320300" cy="28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ora"/>
              <a:buChar char="•"/>
            </a:pP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 practice, we’re not moving simply one-dimension along an x-axis: the cost function is a function of </a:t>
            </a:r>
            <a:r>
              <a:rPr i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many parameters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ora"/>
              <a:buChar char="•"/>
            </a:pP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Instead, we’re working in an </a:t>
            </a:r>
            <a:r>
              <a:rPr i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N-dimensional space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where </a:t>
            </a:r>
            <a:r>
              <a:rPr i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 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is the number of parameters making up θ</a:t>
            </a:r>
            <a:endParaRPr sz="1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ora"/>
              <a:buChar char="•"/>
            </a:pP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For each </a:t>
            </a:r>
            <a:r>
              <a:rPr i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j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in </a:t>
            </a:r>
            <a:r>
              <a:rPr i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, how much does a small change in </a:t>
            </a:r>
            <a:r>
              <a:rPr i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 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affect the total loss function?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i="1" sz="1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ora"/>
              <a:buChar char="•"/>
            </a:pP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Through </a:t>
            </a:r>
            <a:r>
              <a:rPr i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partial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derivatives (i.e., derivatives of the loss function with respect to each parameter, which tell us how to update each 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parameter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independently):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58" name="Google Shape;458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0013" y="3769301"/>
            <a:ext cx="2253320" cy="114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2"/>
          <p:cNvSpPr txBox="1"/>
          <p:nvPr>
            <p:ph type="title"/>
          </p:nvPr>
        </p:nvSpPr>
        <p:spPr>
          <a:xfrm>
            <a:off x="110852" y="697950"/>
            <a:ext cx="68715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7857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Gradient descent with multiple parameters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Calibri"/>
              <a:buNone/>
            </a:pPr>
            <a:r>
              <a:t/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64" name="Google Shape;464;p42"/>
          <p:cNvSpPr txBox="1"/>
          <p:nvPr>
            <p:ph idx="1" type="body"/>
          </p:nvPr>
        </p:nvSpPr>
        <p:spPr>
          <a:xfrm>
            <a:off x="184450" y="1319300"/>
            <a:ext cx="5562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The final equation for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updating parameters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theta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(independently) is thus the following: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For binary cross-entropy loss, it can be shown that for each parameter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 sz="1600">
                <a:latin typeface="Lora"/>
                <a:ea typeface="Lora"/>
                <a:cs typeface="Lora"/>
                <a:sym typeface="Lora"/>
              </a:rPr>
              <a:t>j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, the partial derivative is: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I.e., the difference between predicted and true value, multiplied by the input value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x</a:t>
            </a:r>
            <a:r>
              <a:rPr baseline="-25000" i="1" lang="en" sz="1600">
                <a:latin typeface="Lora"/>
                <a:ea typeface="Lora"/>
                <a:cs typeface="Lora"/>
                <a:sym typeface="Lora"/>
              </a:rPr>
              <a:t>j</a:t>
            </a:r>
            <a:endParaRPr baseline="-25000" i="1"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65" name="Google Shape;465;p4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0729" y="1968196"/>
            <a:ext cx="2945100" cy="21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42" title="[0,0,0,&quot;https://www.codecogs.com/eqnedit.php?latex=%5Ctheta_%7Bnew%7D%20%3D%20%5Ctheta_%7Bold%7D%20-%20%5Calpha%5Cnabla%20L(f(x%3Bw)%2Cy)%20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5850" y="1940675"/>
            <a:ext cx="2790925" cy="2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42"/>
          <p:cNvSpPr txBox="1"/>
          <p:nvPr/>
        </p:nvSpPr>
        <p:spPr>
          <a:xfrm>
            <a:off x="3102525" y="2233250"/>
            <a:ext cx="1904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69138"/>
                </a:solidFill>
                <a:latin typeface="Lora"/>
                <a:ea typeface="Lora"/>
                <a:cs typeface="Lora"/>
                <a:sym typeface="Lora"/>
              </a:rPr>
              <a:t>Partial derivatives of loss wrt all </a:t>
            </a:r>
            <a:r>
              <a:rPr lang="en" sz="1000">
                <a:solidFill>
                  <a:srgbClr val="E69138"/>
                </a:solidFill>
                <a:latin typeface="Lora"/>
                <a:ea typeface="Lora"/>
                <a:cs typeface="Lora"/>
                <a:sym typeface="Lora"/>
              </a:rPr>
              <a:t>parameters</a:t>
            </a:r>
            <a:r>
              <a:rPr lang="en" sz="1000">
                <a:solidFill>
                  <a:srgbClr val="E69138"/>
                </a:solidFill>
                <a:latin typeface="Lora"/>
                <a:ea typeface="Lora"/>
                <a:cs typeface="Lora"/>
                <a:sym typeface="Lora"/>
              </a:rPr>
              <a:t>, aka </a:t>
            </a:r>
            <a:r>
              <a:rPr b="1" lang="en" sz="1000">
                <a:solidFill>
                  <a:srgbClr val="E69138"/>
                </a:solidFill>
                <a:latin typeface="Lora"/>
                <a:ea typeface="Lora"/>
                <a:cs typeface="Lora"/>
                <a:sym typeface="Lora"/>
              </a:rPr>
              <a:t>gradient</a:t>
            </a:r>
            <a:endParaRPr b="1" i="1" sz="1000">
              <a:solidFill>
                <a:srgbClr val="E69138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68" name="Google Shape;468;p42"/>
          <p:cNvSpPr/>
          <p:nvPr/>
        </p:nvSpPr>
        <p:spPr>
          <a:xfrm>
            <a:off x="2981925" y="1865625"/>
            <a:ext cx="1613700" cy="3675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9" name="Google Shape;469;p42" title="[0,0,0,&quot;https://www.codecogs.com/eqnedit.php?latex=%20%5Cfrac%7B%5Cpartial%20L(%5Chat%7By%7D%2C%20y)%7D%7B%5Cpartial%20w_%7Bj%7D%7D%20%3D%20(%5Chat%7By%7D%20-%20y)x_%7Bj%7D%20#0&quot;]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73450" y="3668357"/>
            <a:ext cx="1613700" cy="443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142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Recap: word embeddings (2)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2132725"/>
            <a:ext cx="8520600" cy="22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Word2Vec vectors are better than count-based vectors on many tasks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They still have a few issues (polysemy? compositionality?) which will partly be solved by more advanced models yielding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contextualized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vectors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We mentioned that word2vec is a neural network but…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lphaL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What is a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neural network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?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lphaL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And how does this process of “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optimizing vectors”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work?</a:t>
            </a:r>
            <a:endParaRPr b="1" sz="16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3"/>
          <p:cNvSpPr txBox="1"/>
          <p:nvPr>
            <p:ph type="title"/>
          </p:nvPr>
        </p:nvSpPr>
        <p:spPr>
          <a:xfrm>
            <a:off x="339138" y="75305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Stochastic gradient descent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75" name="Google Shape;475;p43"/>
          <p:cNvSpPr txBox="1"/>
          <p:nvPr>
            <p:ph idx="1" type="body"/>
          </p:nvPr>
        </p:nvSpPr>
        <p:spPr>
          <a:xfrm>
            <a:off x="160825" y="1657800"/>
            <a:ext cx="5752200" cy="28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In practice, computing the loss over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all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examples can be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very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computationally expensive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An alternative way to perform gradient descent is compute the loss for a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single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example, and compute gradients based on that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This process introduces some noise (hence “stochastic”, as it estimates the true loss based on sampling), but it is more efficient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76" name="Google Shape;476;p4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0729" y="1968196"/>
            <a:ext cx="2945100" cy="21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4"/>
          <p:cNvSpPr txBox="1"/>
          <p:nvPr>
            <p:ph type="title"/>
          </p:nvPr>
        </p:nvSpPr>
        <p:spPr>
          <a:xfrm>
            <a:off x="362738" y="7687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Mini-batch</a:t>
            </a:r>
            <a:r>
              <a:rPr lang="en" sz="2400">
                <a:latin typeface="Lora"/>
                <a:ea typeface="Lora"/>
                <a:cs typeface="Lora"/>
                <a:sym typeface="Lora"/>
              </a:rPr>
              <a:t> gradient descent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82" name="Google Shape;482;p44"/>
          <p:cNvSpPr txBox="1"/>
          <p:nvPr>
            <p:ph idx="1" type="body"/>
          </p:nvPr>
        </p:nvSpPr>
        <p:spPr>
          <a:xfrm>
            <a:off x="160825" y="1657800"/>
            <a:ext cx="5381100" cy="28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The best approach is somewhere in between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Instead of doing a forward pass and computing the loss for all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examples, or for a single example, you compute the aggregate loss on a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few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examples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These are called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mini-batches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and yield the best performance, while also being computationally convenient as single examples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can be parallelized</a:t>
            </a:r>
            <a:endParaRPr i="1" sz="1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83" name="Google Shape;483;p4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0729" y="1968196"/>
            <a:ext cx="2945100" cy="21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5"/>
          <p:cNvSpPr txBox="1"/>
          <p:nvPr>
            <p:ph type="title"/>
          </p:nvPr>
        </p:nvSpPr>
        <p:spPr>
          <a:xfrm>
            <a:off x="354875" y="509025"/>
            <a:ext cx="72258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Gradient descent with more complex networks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89" name="Google Shape;489;p45"/>
          <p:cNvSpPr txBox="1"/>
          <p:nvPr>
            <p:ph idx="1" type="body"/>
          </p:nvPr>
        </p:nvSpPr>
        <p:spPr>
          <a:xfrm>
            <a:off x="558900" y="1528750"/>
            <a:ext cx="48726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So far, we have looked at how to perform gradient descent in a simple scenario: a single set of weights between inputs and outputs (i.e., no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hidden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layers)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What if we have weights in multiple layers, which all provide “nested” contributions to the loss and all need to be updated?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How do we know by how much we need to update each parameter, when multiple functions and their parameters are applied sequentially to compute the loss?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90" name="Google Shape;490;p45"/>
          <p:cNvPicPr preferRelativeResize="0"/>
          <p:nvPr/>
        </p:nvPicPr>
        <p:blipFill rotWithShape="1">
          <a:blip r:embed="rId3">
            <a:alphaModFix/>
          </a:blip>
          <a:srcRect b="0" l="20678" r="0" t="0"/>
          <a:stretch/>
        </p:blipFill>
        <p:spPr>
          <a:xfrm>
            <a:off x="5549225" y="1314275"/>
            <a:ext cx="2453350" cy="3361650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45"/>
          <p:cNvSpPr/>
          <p:nvPr/>
        </p:nvSpPr>
        <p:spPr>
          <a:xfrm>
            <a:off x="7530725" y="2866900"/>
            <a:ext cx="415200" cy="385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6"/>
          <p:cNvSpPr txBox="1"/>
          <p:nvPr>
            <p:ph type="title"/>
          </p:nvPr>
        </p:nvSpPr>
        <p:spPr>
          <a:xfrm>
            <a:off x="110852" y="697950"/>
            <a:ext cx="68715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 concrete example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97" name="Google Shape;497;p46"/>
          <p:cNvSpPr/>
          <p:nvPr/>
        </p:nvSpPr>
        <p:spPr>
          <a:xfrm>
            <a:off x="2374100" y="2449525"/>
            <a:ext cx="557700" cy="5505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98" name="Google Shape;498;p46"/>
          <p:cNvSpPr/>
          <p:nvPr/>
        </p:nvSpPr>
        <p:spPr>
          <a:xfrm>
            <a:off x="3905386" y="2482525"/>
            <a:ext cx="507600" cy="484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99" name="Google Shape;499;p46"/>
          <p:cNvSpPr/>
          <p:nvPr/>
        </p:nvSpPr>
        <p:spPr>
          <a:xfrm>
            <a:off x="5449079" y="2482527"/>
            <a:ext cx="507600" cy="48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500" name="Google Shape;500;p46"/>
          <p:cNvCxnSpPr/>
          <p:nvPr/>
        </p:nvCxnSpPr>
        <p:spPr>
          <a:xfrm flipH="1" rot="10800000">
            <a:off x="3137200" y="2724850"/>
            <a:ext cx="686400" cy="11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1" name="Google Shape;501;p46"/>
          <p:cNvCxnSpPr/>
          <p:nvPr/>
        </p:nvCxnSpPr>
        <p:spPr>
          <a:xfrm flipH="1" rot="10800000">
            <a:off x="4494673" y="2721417"/>
            <a:ext cx="872700" cy="330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02" name="Google Shape;502;p46" title="[0,0,0,&quot;https://www.codecogs.com/eqnedit.php?latex=%5Chat%7By%7D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3072" y="2626597"/>
            <a:ext cx="99600" cy="19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46" title="[0,0,0,&quot;https://www.codecogs.com/eqnedit.php?latex=x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3625" y="2687700"/>
            <a:ext cx="115525" cy="10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p46" title="[0,0,0,&quot;https://www.codecogs.com/eqnedit.php?latex=z#0&quot;]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7852" y="2692944"/>
            <a:ext cx="99600" cy="1059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5" name="Google Shape;505;p46"/>
          <p:cNvCxnSpPr/>
          <p:nvPr/>
        </p:nvCxnSpPr>
        <p:spPr>
          <a:xfrm>
            <a:off x="6095848" y="2726417"/>
            <a:ext cx="556500" cy="2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06" name="Google Shape;506;p46" title="[0,0,0,&quot;https://www.codecogs.com/eqnedit.php?latex=L(%5Chat%7By%7D%2Cy)#0&quot;]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31025" y="2624950"/>
            <a:ext cx="539107" cy="196250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46"/>
          <p:cNvSpPr txBox="1"/>
          <p:nvPr/>
        </p:nvSpPr>
        <p:spPr>
          <a:xfrm>
            <a:off x="3277000" y="2321225"/>
            <a:ext cx="40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08" name="Google Shape;508;p46"/>
          <p:cNvSpPr txBox="1"/>
          <p:nvPr/>
        </p:nvSpPr>
        <p:spPr>
          <a:xfrm>
            <a:off x="4727625" y="2321225"/>
            <a:ext cx="40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09" name="Google Shape;509;p46"/>
          <p:cNvSpPr txBox="1"/>
          <p:nvPr/>
        </p:nvSpPr>
        <p:spPr>
          <a:xfrm>
            <a:off x="3046500" y="3454700"/>
            <a:ext cx="3386700" cy="7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by how much should update w</a:t>
            </a:r>
            <a:r>
              <a:rPr baseline="-25000" lang="en" sz="1200">
                <a:latin typeface="Lora"/>
                <a:ea typeface="Lora"/>
                <a:cs typeface="Lora"/>
                <a:sym typeface="Lora"/>
              </a:rPr>
              <a:t>1 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and w</a:t>
            </a:r>
            <a:r>
              <a:rPr baseline="-25000" lang="en" sz="1200">
                <a:latin typeface="Lora"/>
                <a:ea typeface="Lora"/>
                <a:cs typeface="Lora"/>
                <a:sym typeface="Lora"/>
              </a:rPr>
              <a:t>2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 to produce an output that yields a lower loss – i.e., what is the gradient for w</a:t>
            </a:r>
            <a:r>
              <a:rPr baseline="-25000" lang="en" sz="1200">
                <a:latin typeface="Lora"/>
                <a:ea typeface="Lora"/>
                <a:cs typeface="Lora"/>
                <a:sym typeface="Lora"/>
              </a:rPr>
              <a:t>1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?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10" name="Google Shape;510;p46" title="[0,0,0,&quot;https://www.codecogs.com/eqnedit.php?latex=z%20%3D%20%5Csigma(w_%7B1%7Dx)#0&quot;]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31802" y="2253271"/>
            <a:ext cx="915789" cy="19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46" title="[0,0,0,&quot;https://www.codecogs.com/eqnedit.php?latex=%5Chat%7By%7D%20%3D%20%5Csigma(w_%7B2%7Dz)#0&quot;]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47599" y="2253280"/>
            <a:ext cx="910558" cy="19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7"/>
          <p:cNvSpPr txBox="1"/>
          <p:nvPr>
            <p:ph type="title"/>
          </p:nvPr>
        </p:nvSpPr>
        <p:spPr>
          <a:xfrm>
            <a:off x="110852" y="697950"/>
            <a:ext cx="68715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Chain rule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17" name="Google Shape;517;p47"/>
          <p:cNvSpPr/>
          <p:nvPr/>
        </p:nvSpPr>
        <p:spPr>
          <a:xfrm>
            <a:off x="2374100" y="2449525"/>
            <a:ext cx="557700" cy="5505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18" name="Google Shape;518;p47"/>
          <p:cNvSpPr/>
          <p:nvPr/>
        </p:nvSpPr>
        <p:spPr>
          <a:xfrm>
            <a:off x="3905386" y="2482525"/>
            <a:ext cx="507600" cy="484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19" name="Google Shape;519;p47"/>
          <p:cNvSpPr/>
          <p:nvPr/>
        </p:nvSpPr>
        <p:spPr>
          <a:xfrm>
            <a:off x="5449079" y="2482527"/>
            <a:ext cx="507600" cy="48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520" name="Google Shape;520;p47"/>
          <p:cNvCxnSpPr/>
          <p:nvPr/>
        </p:nvCxnSpPr>
        <p:spPr>
          <a:xfrm flipH="1" rot="10800000">
            <a:off x="3137200" y="2724850"/>
            <a:ext cx="686400" cy="11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1" name="Google Shape;521;p47"/>
          <p:cNvCxnSpPr/>
          <p:nvPr/>
        </p:nvCxnSpPr>
        <p:spPr>
          <a:xfrm flipH="1" rot="10800000">
            <a:off x="4494673" y="2721417"/>
            <a:ext cx="872700" cy="330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22" name="Google Shape;522;p47" title="[0,0,0,&quot;https://www.codecogs.com/eqnedit.php?latex=%5Chat%7By%7D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3072" y="2626597"/>
            <a:ext cx="99600" cy="19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p47" title="[0,0,0,&quot;https://www.codecogs.com/eqnedit.php?latex=x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3625" y="2687700"/>
            <a:ext cx="115525" cy="10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47" title="[0,0,0,&quot;https://www.codecogs.com/eqnedit.php?latex=z#0&quot;]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7852" y="2692944"/>
            <a:ext cx="99600" cy="1059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5" name="Google Shape;525;p47"/>
          <p:cNvCxnSpPr/>
          <p:nvPr/>
        </p:nvCxnSpPr>
        <p:spPr>
          <a:xfrm>
            <a:off x="6095848" y="2726417"/>
            <a:ext cx="556500" cy="2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26" name="Google Shape;526;p47" title="[0,0,0,&quot;https://www.codecogs.com/eqnedit.php?latex=L(%5Chat%7By%7D%2Cy)#0&quot;]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31025" y="2624950"/>
            <a:ext cx="539107" cy="19625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47"/>
          <p:cNvSpPr txBox="1"/>
          <p:nvPr/>
        </p:nvSpPr>
        <p:spPr>
          <a:xfrm>
            <a:off x="3277000" y="2321225"/>
            <a:ext cx="40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28" name="Google Shape;528;p47"/>
          <p:cNvSpPr txBox="1"/>
          <p:nvPr/>
        </p:nvSpPr>
        <p:spPr>
          <a:xfrm>
            <a:off x="4727625" y="2321225"/>
            <a:ext cx="40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29" name="Google Shape;529;p47" title="[0,0,0,&quot;https://www.codecogs.com/eqnedit.php?latex=z%20%3D%20%5Csigma(w_%7B1%7Dx)#0&quot;]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31802" y="2253271"/>
            <a:ext cx="915789" cy="19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47" title="[0,0,0,&quot;https://www.codecogs.com/eqnedit.php?latex=%5Chat%7By%7D%20%3D%20%5Csigma(w_%7B2%7Dz)#0&quot;]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47599" y="2253280"/>
            <a:ext cx="910558" cy="196250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47"/>
          <p:cNvSpPr txBox="1"/>
          <p:nvPr/>
        </p:nvSpPr>
        <p:spPr>
          <a:xfrm>
            <a:off x="2613625" y="3152325"/>
            <a:ext cx="4800300" cy="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The derivative of the composition of multiple functions is the product of the partial 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derivatives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 of each of the functions. That is, if z = f(x), and y = g(z), 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which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 is equivalent to y = g(f(x)), then: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32" name="Google Shape;532;p47" title="[0,0,0,&quot;https://www.codecogs.com/eqnedit.php?latex=%20%5Cfrac%7B%5Cpartial%20y%7D%7B%5Cpartial%20x%7D%20%3D%20%5Cfrac%7B%5Cpartial%20y%7D%7B%5Cpartial%20z%7D%20*%20%5Cfrac%7B%5Cpartial%20z%7D%7B%5Cpartial%20x%7D#0&quot;]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65325" y="4131418"/>
            <a:ext cx="1384017" cy="48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8"/>
          <p:cNvSpPr txBox="1"/>
          <p:nvPr>
            <p:ph type="title"/>
          </p:nvPr>
        </p:nvSpPr>
        <p:spPr>
          <a:xfrm>
            <a:off x="110852" y="697950"/>
            <a:ext cx="68715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Chain rule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38" name="Google Shape;538;p48"/>
          <p:cNvSpPr/>
          <p:nvPr/>
        </p:nvSpPr>
        <p:spPr>
          <a:xfrm>
            <a:off x="2374100" y="2449525"/>
            <a:ext cx="557700" cy="5505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39" name="Google Shape;539;p48"/>
          <p:cNvSpPr/>
          <p:nvPr/>
        </p:nvSpPr>
        <p:spPr>
          <a:xfrm>
            <a:off x="3905386" y="2482525"/>
            <a:ext cx="507600" cy="484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40" name="Google Shape;540;p48"/>
          <p:cNvSpPr/>
          <p:nvPr/>
        </p:nvSpPr>
        <p:spPr>
          <a:xfrm>
            <a:off x="5449079" y="2482527"/>
            <a:ext cx="507600" cy="48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541" name="Google Shape;541;p48"/>
          <p:cNvCxnSpPr/>
          <p:nvPr/>
        </p:nvCxnSpPr>
        <p:spPr>
          <a:xfrm flipH="1" rot="10800000">
            <a:off x="3137200" y="2724850"/>
            <a:ext cx="686400" cy="11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2" name="Google Shape;542;p48"/>
          <p:cNvCxnSpPr/>
          <p:nvPr/>
        </p:nvCxnSpPr>
        <p:spPr>
          <a:xfrm flipH="1" rot="10800000">
            <a:off x="4494673" y="2721417"/>
            <a:ext cx="872700" cy="330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43" name="Google Shape;543;p48" title="[0,0,0,&quot;https://www.codecogs.com/eqnedit.php?latex=%5Chat%7By%7D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3072" y="2626597"/>
            <a:ext cx="99600" cy="19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48" title="[0,0,0,&quot;https://www.codecogs.com/eqnedit.php?latex=x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3625" y="2687700"/>
            <a:ext cx="115525" cy="10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8" title="[0,0,0,&quot;https://www.codecogs.com/eqnedit.php?latex=z#0&quot;]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7852" y="2692944"/>
            <a:ext cx="99600" cy="1059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6" name="Google Shape;546;p48"/>
          <p:cNvCxnSpPr/>
          <p:nvPr/>
        </p:nvCxnSpPr>
        <p:spPr>
          <a:xfrm>
            <a:off x="6095848" y="2726417"/>
            <a:ext cx="556500" cy="2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47" name="Google Shape;547;p48" title="[0,0,0,&quot;https://www.codecogs.com/eqnedit.php?latex=L(%5Chat%7By%7D%2Cy)#0&quot;]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31025" y="2624950"/>
            <a:ext cx="539107" cy="19625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48"/>
          <p:cNvSpPr txBox="1"/>
          <p:nvPr/>
        </p:nvSpPr>
        <p:spPr>
          <a:xfrm>
            <a:off x="3277000" y="2321225"/>
            <a:ext cx="40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49" name="Google Shape;549;p48"/>
          <p:cNvSpPr txBox="1"/>
          <p:nvPr/>
        </p:nvSpPr>
        <p:spPr>
          <a:xfrm>
            <a:off x="4727625" y="2321225"/>
            <a:ext cx="40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50" name="Google Shape;550;p48"/>
          <p:cNvSpPr txBox="1"/>
          <p:nvPr/>
        </p:nvSpPr>
        <p:spPr>
          <a:xfrm>
            <a:off x="2530875" y="3452200"/>
            <a:ext cx="4800300" cy="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In our case, this means that the gradient for w</a:t>
            </a:r>
            <a:r>
              <a:rPr baseline="-25000" lang="en" sz="1200">
                <a:latin typeface="Lora"/>
                <a:ea typeface="Lora"/>
                <a:cs typeface="Lora"/>
                <a:sym typeface="Lora"/>
              </a:rPr>
              <a:t>2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 is: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51" name="Google Shape;551;p48" title="[0,0,0,&quot;https://www.codecogs.com/eqnedit.php?latex=%20%5Cfrac%7B%5Cpartial%20L(%5Chat%7By%7D%2Cy)%7D%7B%5Cpartial%20w_%7B2%7D%7D%20%3D%20%5Cfrac%7B%5Cpartial%20L(%5Chat%7By%7D%2Cy)%7D%7B%5Cpartial%20%5Chat%7By%7D%7D%20*%20%5Cfrac%7B%5Cpartial%20%5Chat%7By%7D%7D%7B%5Cpartial%20w_%7B2%7D%7D#0&quot;]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22625" y="3845800"/>
            <a:ext cx="1946512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48"/>
          <p:cNvSpPr/>
          <p:nvPr/>
        </p:nvSpPr>
        <p:spPr>
          <a:xfrm>
            <a:off x="4661475" y="4347025"/>
            <a:ext cx="637800" cy="10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48"/>
          <p:cNvSpPr/>
          <p:nvPr/>
        </p:nvSpPr>
        <p:spPr>
          <a:xfrm>
            <a:off x="5516900" y="3037725"/>
            <a:ext cx="1753200" cy="10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48"/>
          <p:cNvSpPr/>
          <p:nvPr/>
        </p:nvSpPr>
        <p:spPr>
          <a:xfrm>
            <a:off x="4082325" y="3033863"/>
            <a:ext cx="1427100" cy="105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48"/>
          <p:cNvSpPr/>
          <p:nvPr/>
        </p:nvSpPr>
        <p:spPr>
          <a:xfrm>
            <a:off x="5449075" y="4347025"/>
            <a:ext cx="320100" cy="105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9"/>
          <p:cNvSpPr txBox="1"/>
          <p:nvPr>
            <p:ph type="title"/>
          </p:nvPr>
        </p:nvSpPr>
        <p:spPr>
          <a:xfrm>
            <a:off x="110852" y="697950"/>
            <a:ext cx="68715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Chain rule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61" name="Google Shape;561;p49"/>
          <p:cNvSpPr/>
          <p:nvPr/>
        </p:nvSpPr>
        <p:spPr>
          <a:xfrm>
            <a:off x="2374100" y="2449525"/>
            <a:ext cx="557700" cy="5505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62" name="Google Shape;562;p49"/>
          <p:cNvSpPr/>
          <p:nvPr/>
        </p:nvSpPr>
        <p:spPr>
          <a:xfrm>
            <a:off x="3905386" y="2482525"/>
            <a:ext cx="507600" cy="484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63" name="Google Shape;563;p49"/>
          <p:cNvSpPr/>
          <p:nvPr/>
        </p:nvSpPr>
        <p:spPr>
          <a:xfrm>
            <a:off x="5449079" y="2482527"/>
            <a:ext cx="507600" cy="48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564" name="Google Shape;564;p49"/>
          <p:cNvCxnSpPr/>
          <p:nvPr/>
        </p:nvCxnSpPr>
        <p:spPr>
          <a:xfrm flipH="1" rot="10800000">
            <a:off x="3137200" y="2724850"/>
            <a:ext cx="686400" cy="11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5" name="Google Shape;565;p49"/>
          <p:cNvCxnSpPr/>
          <p:nvPr/>
        </p:nvCxnSpPr>
        <p:spPr>
          <a:xfrm flipH="1" rot="10800000">
            <a:off x="4494673" y="2721417"/>
            <a:ext cx="872700" cy="330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66" name="Google Shape;566;p49" title="[0,0,0,&quot;https://www.codecogs.com/eqnedit.php?latex=%5Chat%7By%7D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3072" y="2626597"/>
            <a:ext cx="99600" cy="19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49" title="[0,0,0,&quot;https://www.codecogs.com/eqnedit.php?latex=x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3625" y="2687700"/>
            <a:ext cx="115525" cy="10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49" title="[0,0,0,&quot;https://www.codecogs.com/eqnedit.php?latex=z#0&quot;]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7852" y="2692944"/>
            <a:ext cx="99600" cy="1059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9" name="Google Shape;569;p49"/>
          <p:cNvCxnSpPr/>
          <p:nvPr/>
        </p:nvCxnSpPr>
        <p:spPr>
          <a:xfrm>
            <a:off x="6095848" y="2726417"/>
            <a:ext cx="556500" cy="2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70" name="Google Shape;570;p49" title="[0,0,0,&quot;https://www.codecogs.com/eqnedit.php?latex=L(%5Chat%7By%7D%2Cy)#0&quot;]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31025" y="2624950"/>
            <a:ext cx="539107" cy="196250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49"/>
          <p:cNvSpPr txBox="1"/>
          <p:nvPr/>
        </p:nvSpPr>
        <p:spPr>
          <a:xfrm>
            <a:off x="3277000" y="2321225"/>
            <a:ext cx="40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2" name="Google Shape;572;p49"/>
          <p:cNvSpPr txBox="1"/>
          <p:nvPr/>
        </p:nvSpPr>
        <p:spPr>
          <a:xfrm>
            <a:off x="4727625" y="2321225"/>
            <a:ext cx="40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3" name="Google Shape;573;p49"/>
          <p:cNvSpPr txBox="1"/>
          <p:nvPr/>
        </p:nvSpPr>
        <p:spPr>
          <a:xfrm>
            <a:off x="2530875" y="3452200"/>
            <a:ext cx="4800300" cy="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The gradient for w</a:t>
            </a:r>
            <a:r>
              <a:rPr baseline="-25000" lang="en" sz="1200">
                <a:latin typeface="Lora"/>
                <a:ea typeface="Lora"/>
                <a:cs typeface="Lora"/>
                <a:sym typeface="Lora"/>
              </a:rPr>
              <a:t>1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 is, on the other hand: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4" name="Google Shape;574;p49"/>
          <p:cNvSpPr/>
          <p:nvPr/>
        </p:nvSpPr>
        <p:spPr>
          <a:xfrm>
            <a:off x="4791650" y="4347025"/>
            <a:ext cx="507600" cy="10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49"/>
          <p:cNvSpPr/>
          <p:nvPr/>
        </p:nvSpPr>
        <p:spPr>
          <a:xfrm>
            <a:off x="5516900" y="3037725"/>
            <a:ext cx="1753200" cy="10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49"/>
          <p:cNvSpPr/>
          <p:nvPr/>
        </p:nvSpPr>
        <p:spPr>
          <a:xfrm>
            <a:off x="2895300" y="3033875"/>
            <a:ext cx="2614200" cy="105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49"/>
          <p:cNvSpPr/>
          <p:nvPr/>
        </p:nvSpPr>
        <p:spPr>
          <a:xfrm>
            <a:off x="5449075" y="4347025"/>
            <a:ext cx="320100" cy="105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8" name="Google Shape;578;p49" title="[0,0,0,&quot;https://www.codecogs.com/eqnedit.php?latex=%20%5Cfrac%7B%5Cpartial%20L(%5Chat%7By%7D%2Cy)%7D%7B%5Cpartial%20w_%7B1%7D%7D%20%3D%20%5Cfrac%7B%5Cpartial%20L(%5Chat%7By%7D%2Cy)%7D%7B%5Cpartial%20%5Chat%7By%7D%7D%20*%20%5Cfrac%7B%5Cpartial%20%5Chat%7By%7D%7D%7B%5Cpartial%20w_%7B1%7D%7D#0&quot;]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15975" y="3930906"/>
            <a:ext cx="1753198" cy="360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50"/>
          <p:cNvSpPr txBox="1"/>
          <p:nvPr>
            <p:ph type="title"/>
          </p:nvPr>
        </p:nvSpPr>
        <p:spPr>
          <a:xfrm>
            <a:off x="110852" y="697950"/>
            <a:ext cx="68715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Chain rule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84" name="Google Shape;584;p50"/>
          <p:cNvSpPr/>
          <p:nvPr/>
        </p:nvSpPr>
        <p:spPr>
          <a:xfrm>
            <a:off x="2374100" y="2449525"/>
            <a:ext cx="557700" cy="5505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85" name="Google Shape;585;p50"/>
          <p:cNvSpPr/>
          <p:nvPr/>
        </p:nvSpPr>
        <p:spPr>
          <a:xfrm>
            <a:off x="3905386" y="2482525"/>
            <a:ext cx="507600" cy="484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86" name="Google Shape;586;p50"/>
          <p:cNvSpPr/>
          <p:nvPr/>
        </p:nvSpPr>
        <p:spPr>
          <a:xfrm>
            <a:off x="5449079" y="2482527"/>
            <a:ext cx="507600" cy="48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587" name="Google Shape;587;p50"/>
          <p:cNvCxnSpPr/>
          <p:nvPr/>
        </p:nvCxnSpPr>
        <p:spPr>
          <a:xfrm flipH="1" rot="10800000">
            <a:off x="3137200" y="2724850"/>
            <a:ext cx="686400" cy="11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8" name="Google Shape;588;p50"/>
          <p:cNvCxnSpPr/>
          <p:nvPr/>
        </p:nvCxnSpPr>
        <p:spPr>
          <a:xfrm flipH="1" rot="10800000">
            <a:off x="4494673" y="2721417"/>
            <a:ext cx="872700" cy="330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89" name="Google Shape;589;p50" title="[0,0,0,&quot;https://www.codecogs.com/eqnedit.php?latex=%5Chat%7By%7D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3072" y="2626597"/>
            <a:ext cx="99600" cy="19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50" title="[0,0,0,&quot;https://www.codecogs.com/eqnedit.php?latex=x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3625" y="2687700"/>
            <a:ext cx="115525" cy="10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50" title="[0,0,0,&quot;https://www.codecogs.com/eqnedit.php?latex=z#0&quot;]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7852" y="2692944"/>
            <a:ext cx="99600" cy="1059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2" name="Google Shape;592;p50"/>
          <p:cNvCxnSpPr/>
          <p:nvPr/>
        </p:nvCxnSpPr>
        <p:spPr>
          <a:xfrm>
            <a:off x="6095848" y="2726417"/>
            <a:ext cx="556500" cy="2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93" name="Google Shape;593;p50" title="[0,0,0,&quot;https://www.codecogs.com/eqnedit.php?latex=L(%5Chat%7By%7D%2Cy)#0&quot;]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31025" y="2624950"/>
            <a:ext cx="539107" cy="196250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50"/>
          <p:cNvSpPr txBox="1"/>
          <p:nvPr/>
        </p:nvSpPr>
        <p:spPr>
          <a:xfrm>
            <a:off x="3277000" y="2321225"/>
            <a:ext cx="40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95" name="Google Shape;595;p50"/>
          <p:cNvSpPr txBox="1"/>
          <p:nvPr/>
        </p:nvSpPr>
        <p:spPr>
          <a:xfrm>
            <a:off x="4727625" y="2321225"/>
            <a:ext cx="40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96" name="Google Shape;596;p50"/>
          <p:cNvSpPr txBox="1"/>
          <p:nvPr/>
        </p:nvSpPr>
        <p:spPr>
          <a:xfrm>
            <a:off x="2530875" y="3452200"/>
            <a:ext cx="4800300" cy="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Applying the chain rule: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97" name="Google Shape;597;p50"/>
          <p:cNvSpPr/>
          <p:nvPr/>
        </p:nvSpPr>
        <p:spPr>
          <a:xfrm>
            <a:off x="4383350" y="4347025"/>
            <a:ext cx="507600" cy="10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50"/>
          <p:cNvSpPr/>
          <p:nvPr/>
        </p:nvSpPr>
        <p:spPr>
          <a:xfrm>
            <a:off x="5516900" y="3037725"/>
            <a:ext cx="1753200" cy="10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50"/>
          <p:cNvSpPr/>
          <p:nvPr/>
        </p:nvSpPr>
        <p:spPr>
          <a:xfrm>
            <a:off x="4172850" y="3033875"/>
            <a:ext cx="1336800" cy="105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50"/>
          <p:cNvSpPr/>
          <p:nvPr/>
        </p:nvSpPr>
        <p:spPr>
          <a:xfrm>
            <a:off x="5003050" y="4347025"/>
            <a:ext cx="320100" cy="105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50"/>
          <p:cNvSpPr/>
          <p:nvPr/>
        </p:nvSpPr>
        <p:spPr>
          <a:xfrm>
            <a:off x="2931800" y="3033875"/>
            <a:ext cx="1217100" cy="1059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50"/>
          <p:cNvSpPr/>
          <p:nvPr/>
        </p:nvSpPr>
        <p:spPr>
          <a:xfrm>
            <a:off x="5367375" y="4347025"/>
            <a:ext cx="320100" cy="1059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3" name="Google Shape;603;p50" title="[0,0,0,&quot;https://www.codecogs.com/eqnedit.php?latex=%20%5Cfrac%7B%5Cpartial%20L(%5Chat%7By%7D%2Cy)%7D%7B%5Cpartial%20w_%7B1%7D%7D%20%3D%20%5Cfrac%7B%5Cpartial%20L(%5Chat%7By%7D%2Cy)%7D%7B%5Cpartial%20%5Chat%7By%7D%7D%20*%20%5Cfrac%7B%5Cpartial%20%5Chat%7By%7D%7D%7B%5Cpartial%20z%7D%20*%20%5Cfrac%7B%5Cpartial%20z%7D%7B%5Cpartial%20w_%7B1%7D%7D#0&quot;]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83800" y="3946073"/>
            <a:ext cx="1992524" cy="34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51"/>
          <p:cNvSpPr txBox="1"/>
          <p:nvPr>
            <p:ph type="title"/>
          </p:nvPr>
        </p:nvSpPr>
        <p:spPr>
          <a:xfrm>
            <a:off x="287752" y="689100"/>
            <a:ext cx="68715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Backpropagation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09" name="Google Shape;609;p51"/>
          <p:cNvSpPr txBox="1"/>
          <p:nvPr>
            <p:ph idx="1" type="body"/>
          </p:nvPr>
        </p:nvSpPr>
        <p:spPr>
          <a:xfrm>
            <a:off x="735800" y="1519900"/>
            <a:ext cx="4872600" cy="3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When training a network with hidden layers, we have the following steps: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Calculate outputs and corresponding error through a loss function for a batch of examples (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forward pass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)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Compute gradients for all weights, using the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chain rule</a:t>
            </a:r>
            <a:endParaRPr b="1"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Use gradients to update weights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The process through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which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 information on the </a:t>
            </a:r>
            <a:r>
              <a:rPr i="1" lang="en" sz="1400">
                <a:latin typeface="Lora"/>
                <a:ea typeface="Lora"/>
                <a:cs typeface="Lora"/>
                <a:sym typeface="Lora"/>
              </a:rPr>
              <a:t>error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(the loss) is propagated through the network to calculate gradients and update weights is called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backpropagation</a:t>
            </a:r>
            <a:endParaRPr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10" name="Google Shape;610;p51"/>
          <p:cNvPicPr preferRelativeResize="0"/>
          <p:nvPr/>
        </p:nvPicPr>
        <p:blipFill rotWithShape="1">
          <a:blip r:embed="rId3">
            <a:alphaModFix/>
          </a:blip>
          <a:srcRect b="0" l="20678" r="0" t="0"/>
          <a:stretch/>
        </p:blipFill>
        <p:spPr>
          <a:xfrm>
            <a:off x="5692100" y="1314275"/>
            <a:ext cx="2453350" cy="3361650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51"/>
          <p:cNvSpPr/>
          <p:nvPr/>
        </p:nvSpPr>
        <p:spPr>
          <a:xfrm>
            <a:off x="7680625" y="2866900"/>
            <a:ext cx="415200" cy="385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52"/>
          <p:cNvSpPr txBox="1"/>
          <p:nvPr>
            <p:ph type="title"/>
          </p:nvPr>
        </p:nvSpPr>
        <p:spPr>
          <a:xfrm>
            <a:off x="708577" y="1376250"/>
            <a:ext cx="68715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Backpropagation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7" name="Google Shape;617;p52"/>
          <p:cNvSpPr txBox="1"/>
          <p:nvPr>
            <p:ph idx="1" type="body"/>
          </p:nvPr>
        </p:nvSpPr>
        <p:spPr>
          <a:xfrm>
            <a:off x="708575" y="2234275"/>
            <a:ext cx="4872600" cy="3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Note that, in practice, this will involve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matrices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(Jacobians and weights) rather that single variables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You don’t have to know how to compute partial derivatives: this functionality is implemented efficiently in most packages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All you need to focus on is the overall workflow: forward pass; loss computation; gradient computation; updates</a:t>
            </a:r>
            <a:endParaRPr baseline="-25000"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18" name="Google Shape;618;p52"/>
          <p:cNvPicPr preferRelativeResize="0"/>
          <p:nvPr/>
        </p:nvPicPr>
        <p:blipFill rotWithShape="1">
          <a:blip r:embed="rId3">
            <a:alphaModFix/>
          </a:blip>
          <a:srcRect b="0" l="20678" r="0" t="0"/>
          <a:stretch/>
        </p:blipFill>
        <p:spPr>
          <a:xfrm>
            <a:off x="5692100" y="1314275"/>
            <a:ext cx="2453350" cy="3361650"/>
          </a:xfrm>
          <a:prstGeom prst="rect">
            <a:avLst/>
          </a:prstGeom>
          <a:noFill/>
          <a:ln>
            <a:noFill/>
          </a:ln>
        </p:spPr>
      </p:pic>
      <p:sp>
        <p:nvSpPr>
          <p:cNvPr id="619" name="Google Shape;619;p52"/>
          <p:cNvSpPr/>
          <p:nvPr/>
        </p:nvSpPr>
        <p:spPr>
          <a:xfrm>
            <a:off x="7680625" y="2866900"/>
            <a:ext cx="415200" cy="385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142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Today’s plan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2132725"/>
            <a:ext cx="8520600" cy="22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AutoNum type="arabicPeriod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A simple </a:t>
            </a:r>
            <a:r>
              <a:rPr b="1" lang="en" sz="1500">
                <a:latin typeface="Lora"/>
                <a:ea typeface="Lora"/>
                <a:cs typeface="Lora"/>
                <a:sym typeface="Lora"/>
              </a:rPr>
              <a:t>neuron</a:t>
            </a:r>
            <a:r>
              <a:rPr lang="en" sz="1500">
                <a:latin typeface="Lora"/>
                <a:ea typeface="Lora"/>
                <a:cs typeface="Lora"/>
                <a:sym typeface="Lora"/>
              </a:rPr>
              <a:t>: the perceptron</a:t>
            </a:r>
            <a:endParaRPr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AutoNum type="arabicPeriod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Stacking </a:t>
            </a:r>
            <a:r>
              <a:rPr b="1" lang="en" sz="1500">
                <a:latin typeface="Lora"/>
                <a:ea typeface="Lora"/>
                <a:cs typeface="Lora"/>
                <a:sym typeface="Lora"/>
              </a:rPr>
              <a:t>neurons</a:t>
            </a:r>
            <a:r>
              <a:rPr lang="en" sz="1500">
                <a:latin typeface="Lora"/>
                <a:ea typeface="Lora"/>
                <a:cs typeface="Lora"/>
                <a:sym typeface="Lora"/>
              </a:rPr>
              <a:t>, aka, a neural network</a:t>
            </a:r>
            <a:endParaRPr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AutoNum type="arabicPeriod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How do we train neural networks</a:t>
            </a:r>
            <a:endParaRPr sz="1500">
              <a:latin typeface="Lora"/>
              <a:ea typeface="Lora"/>
              <a:cs typeface="Lora"/>
              <a:sym typeface="Lor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AutoNum type="alphaLcPeriod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Gradient descent </a:t>
            </a:r>
            <a:endParaRPr sz="1500">
              <a:latin typeface="Lora"/>
              <a:ea typeface="Lora"/>
              <a:cs typeface="Lora"/>
              <a:sym typeface="Lor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AutoNum type="alphaLcPeriod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The chain rule and backpropagation</a:t>
            </a:r>
            <a:endParaRPr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AutoNum type="arabicPeriod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More “</a:t>
            </a:r>
            <a:r>
              <a:rPr b="1" lang="en" sz="1500">
                <a:latin typeface="Lora"/>
                <a:ea typeface="Lora"/>
                <a:cs typeface="Lora"/>
                <a:sym typeface="Lora"/>
              </a:rPr>
              <a:t>activation</a:t>
            </a:r>
            <a:r>
              <a:rPr lang="en" sz="1500">
                <a:latin typeface="Lora"/>
                <a:ea typeface="Lora"/>
                <a:cs typeface="Lora"/>
                <a:sym typeface="Lora"/>
              </a:rPr>
              <a:t>” functions</a:t>
            </a:r>
            <a:endParaRPr b="1"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AutoNum type="arabicPeriod"/>
            </a:pPr>
            <a:r>
              <a:rPr b="1" lang="en" sz="1500">
                <a:latin typeface="Lora"/>
                <a:ea typeface="Lora"/>
                <a:cs typeface="Lora"/>
                <a:sym typeface="Lora"/>
              </a:rPr>
              <a:t>Overfitting</a:t>
            </a:r>
            <a:r>
              <a:rPr lang="en" sz="1500">
                <a:latin typeface="Lora"/>
                <a:ea typeface="Lora"/>
                <a:cs typeface="Lora"/>
                <a:sym typeface="Lora"/>
              </a:rPr>
              <a:t> and </a:t>
            </a:r>
            <a:r>
              <a:rPr b="1" lang="en" sz="1500">
                <a:latin typeface="Lora"/>
                <a:ea typeface="Lora"/>
                <a:cs typeface="Lora"/>
                <a:sym typeface="Lora"/>
              </a:rPr>
              <a:t>regularization</a:t>
            </a:r>
            <a:endParaRPr b="1"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AutoNum type="arabicPeriod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A couple of linguistic examples</a:t>
            </a:r>
            <a:endParaRPr sz="15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53"/>
          <p:cNvSpPr txBox="1"/>
          <p:nvPr>
            <p:ph type="title"/>
          </p:nvPr>
        </p:nvSpPr>
        <p:spPr>
          <a:xfrm>
            <a:off x="485088" y="49113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600">
                <a:latin typeface="Lora"/>
                <a:ea typeface="Lora"/>
                <a:cs typeface="Lora"/>
                <a:sym typeface="Lora"/>
              </a:rPr>
              <a:t>Back to the sigmoid</a:t>
            </a:r>
            <a:endParaRPr sz="2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25" name="Google Shape;625;p5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0397" y="1638972"/>
            <a:ext cx="3105600" cy="2314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6" name="Google Shape;626;p53"/>
          <p:cNvSpPr txBox="1"/>
          <p:nvPr/>
        </p:nvSpPr>
        <p:spPr>
          <a:xfrm>
            <a:off x="642300" y="1236915"/>
            <a:ext cx="3811800" cy="3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0955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Lora"/>
              <a:buChar char="•"/>
            </a:pPr>
            <a:r>
              <a:rPr lang="en" sz="13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Now we know that derivatives are key to good parameter updates</a:t>
            </a:r>
            <a:endParaRPr sz="13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955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Lora"/>
              <a:buChar char="•"/>
            </a:pPr>
            <a:r>
              <a:rPr lang="en" sz="13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A potential problem arises when we consider the mathematical properties of the sigmoid activation function</a:t>
            </a:r>
            <a:endParaRPr sz="13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955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Lora"/>
              <a:buChar char="•"/>
            </a:pPr>
            <a:r>
              <a:rPr lang="en" sz="13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What we find is that for high and low values of </a:t>
            </a:r>
            <a:r>
              <a:rPr i="1" lang="en" sz="13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lang="en" sz="13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 the </a:t>
            </a:r>
            <a:r>
              <a:rPr lang="en" sz="13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sigmoid</a:t>
            </a:r>
            <a:r>
              <a:rPr lang="en" sz="13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 activation function has gradients approaching 0</a:t>
            </a:r>
            <a:endParaRPr sz="13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3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955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Lora"/>
              <a:buChar char="•"/>
            </a:pPr>
            <a:r>
              <a:rPr lang="en" sz="13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Maximum gradient at any point is </a:t>
            </a:r>
            <a:r>
              <a:rPr i="1" lang="en" sz="13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0.25</a:t>
            </a:r>
            <a:endParaRPr sz="13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3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955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Lora"/>
              <a:buChar char="•"/>
            </a:pPr>
            <a:r>
              <a:rPr lang="en" sz="13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Given what we now know about how networks learn, why might this be a problem?</a:t>
            </a:r>
            <a:endParaRPr sz="13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4"/>
          <p:cNvSpPr txBox="1"/>
          <p:nvPr>
            <p:ph type="title"/>
          </p:nvPr>
        </p:nvSpPr>
        <p:spPr>
          <a:xfrm>
            <a:off x="471488" y="37545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Vanishing gradients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32" name="Google Shape;632;p54"/>
          <p:cNvSpPr txBox="1"/>
          <p:nvPr/>
        </p:nvSpPr>
        <p:spPr>
          <a:xfrm>
            <a:off x="628650" y="1268024"/>
            <a:ext cx="4005600" cy="3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ora"/>
              <a:buChar char="•"/>
            </a:pPr>
            <a:r>
              <a:rPr lang="en" sz="12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If the gradient of a loss function approaches 0, then the model is not able to adjust weights</a:t>
            </a:r>
            <a:endParaRPr sz="12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2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ora"/>
              <a:buChar char="•"/>
            </a:pPr>
            <a:r>
              <a:rPr lang="en" sz="12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In the context of deep neural networks, this a particular problem</a:t>
            </a:r>
            <a:endParaRPr sz="12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2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ora"/>
              <a:buChar char="•"/>
            </a:pPr>
            <a:r>
              <a:rPr lang="en" sz="12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As the loss is propagated back through the network through products, the gradients grow increasingly small</a:t>
            </a:r>
            <a:endParaRPr sz="12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2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ora"/>
              <a:buChar char="•"/>
            </a:pPr>
            <a:r>
              <a:rPr lang="en" sz="12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Ultimately, the model becomes unable to learn any more</a:t>
            </a:r>
            <a:endParaRPr sz="12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2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ora"/>
              <a:buChar char="•"/>
            </a:pPr>
            <a:r>
              <a:rPr lang="en" sz="12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This is known as the </a:t>
            </a:r>
            <a:r>
              <a:rPr i="1" lang="en" sz="12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vanishing gradient problem</a:t>
            </a:r>
            <a:r>
              <a:rPr lang="en" sz="12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 (mirrored by the </a:t>
            </a:r>
            <a:r>
              <a:rPr i="1" lang="en" sz="12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exploding gradients </a:t>
            </a:r>
            <a:r>
              <a:rPr lang="en" sz="12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problem)</a:t>
            </a:r>
            <a:endParaRPr sz="12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i="1" sz="12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ora"/>
              <a:buChar char="•"/>
            </a:pPr>
            <a:r>
              <a:rPr lang="en" sz="12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We can partially address this problem through the use of a different </a:t>
            </a:r>
            <a:r>
              <a:rPr i="1" lang="en" sz="12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activation function</a:t>
            </a:r>
            <a:endParaRPr sz="12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33" name="Google Shape;633;p5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0845" y="1709953"/>
            <a:ext cx="3902100" cy="215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55"/>
          <p:cNvSpPr txBox="1"/>
          <p:nvPr>
            <p:ph type="title"/>
          </p:nvPr>
        </p:nvSpPr>
        <p:spPr>
          <a:xfrm>
            <a:off x="519113" y="93713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Activation functions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39" name="Google Shape;639;p55"/>
          <p:cNvSpPr txBox="1"/>
          <p:nvPr>
            <p:ph idx="1" type="body"/>
          </p:nvPr>
        </p:nvSpPr>
        <p:spPr>
          <a:xfrm>
            <a:off x="519122" y="1758675"/>
            <a:ext cx="4406700" cy="24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ora"/>
              <a:buChar char="-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Activation functions are mathematical equations that define how the weighted sum of the input of a neural node is transformed into an output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Lora"/>
              <a:buChar char="-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Activation functions add </a:t>
            </a:r>
            <a:r>
              <a:rPr b="1" lang="en" sz="1200">
                <a:latin typeface="Lora"/>
                <a:ea typeface="Lora"/>
                <a:cs typeface="Lora"/>
                <a:sym typeface="Lora"/>
              </a:rPr>
              <a:t>non-linearity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 to a neural network, allowing the network to learn complex patterns in the data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Lora"/>
              <a:buChar char="-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 The choice of activation function has a significant impact on an NN’s performance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279400" lvl="1" marL="914400" rtl="0" algn="l">
              <a:spcBef>
                <a:spcPts val="400"/>
              </a:spcBef>
              <a:spcAft>
                <a:spcPts val="0"/>
              </a:spcAft>
              <a:buSzPts val="800"/>
              <a:buFont typeface="Lora"/>
              <a:buChar char="-"/>
            </a:pPr>
            <a:r>
              <a:rPr lang="en" sz="800">
                <a:latin typeface="Lora"/>
                <a:ea typeface="Lora"/>
                <a:cs typeface="Lora"/>
                <a:sym typeface="Lora"/>
              </a:rPr>
              <a:t>So far, we have only looked at sigmoid activation functions</a:t>
            </a:r>
            <a:endParaRPr sz="8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Lora"/>
              <a:buChar char="-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There are other functions that often work better than sigmoid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descr="Activation Functions with Derivative and Python code ..." id="640" name="Google Shape;64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300" y="1939050"/>
            <a:ext cx="3525476" cy="195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6"/>
          <p:cNvSpPr txBox="1"/>
          <p:nvPr>
            <p:ph type="title"/>
          </p:nvPr>
        </p:nvSpPr>
        <p:spPr>
          <a:xfrm>
            <a:off x="519113" y="93713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Activation functions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46" name="Google Shape;646;p56"/>
          <p:cNvSpPr txBox="1"/>
          <p:nvPr>
            <p:ph idx="1" type="body"/>
          </p:nvPr>
        </p:nvSpPr>
        <p:spPr>
          <a:xfrm>
            <a:off x="519122" y="1758675"/>
            <a:ext cx="4406700" cy="24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ora"/>
              <a:buChar char="-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Activation functions are mathematical equations that define how the weighted sum of the input of a neural node is transformed into an output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Lora"/>
              <a:buChar char="-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Activation functions add </a:t>
            </a:r>
            <a:r>
              <a:rPr b="1" lang="en" sz="1200">
                <a:latin typeface="Lora"/>
                <a:ea typeface="Lora"/>
                <a:cs typeface="Lora"/>
                <a:sym typeface="Lora"/>
              </a:rPr>
              <a:t>non-linearity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 to a neural network, allowing the network to learn complex patterns in the data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Lora"/>
              <a:buChar char="-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 The choice of activation function has a significant impact on an NN’s performance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279400" lvl="1" marL="914400" rtl="0" algn="l">
              <a:spcBef>
                <a:spcPts val="400"/>
              </a:spcBef>
              <a:spcAft>
                <a:spcPts val="0"/>
              </a:spcAft>
              <a:buSzPts val="800"/>
              <a:buFont typeface="Lora"/>
              <a:buChar char="-"/>
            </a:pPr>
            <a:r>
              <a:rPr lang="en" sz="800">
                <a:latin typeface="Lora"/>
                <a:ea typeface="Lora"/>
                <a:cs typeface="Lora"/>
                <a:sym typeface="Lora"/>
              </a:rPr>
              <a:t>So far, we have only looked at sigmoid activation functions</a:t>
            </a:r>
            <a:endParaRPr sz="8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Lora"/>
              <a:buChar char="-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There are other functions that often work better than sigmoid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47" name="Google Shape;647;p56" title="[0,0,0,&quot;https://www.codecogs.com/eqnedit.php?latex=ReLU%20%3D%20max(0%2Cx)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4225" y="1758675"/>
            <a:ext cx="1179406" cy="148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8" name="Google Shape;648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2200" y="2072100"/>
            <a:ext cx="3472800" cy="197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6550" y="4096352"/>
            <a:ext cx="2501000" cy="507200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56"/>
          <p:cNvSpPr txBox="1"/>
          <p:nvPr/>
        </p:nvSpPr>
        <p:spPr>
          <a:xfrm>
            <a:off x="6613075" y="4728475"/>
            <a:ext cx="2326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can be parametrized (PReLU)</a:t>
            </a:r>
            <a:endParaRPr sz="1000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651" name="Google Shape;651;p56"/>
          <p:cNvCxnSpPr/>
          <p:nvPr/>
        </p:nvCxnSpPr>
        <p:spPr>
          <a:xfrm rot="10800000">
            <a:off x="7483925" y="4517600"/>
            <a:ext cx="0" cy="25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2" name="Google Shape;652;p56"/>
          <p:cNvSpPr/>
          <p:nvPr/>
        </p:nvSpPr>
        <p:spPr>
          <a:xfrm>
            <a:off x="7327450" y="4327075"/>
            <a:ext cx="319800" cy="190500"/>
          </a:xfrm>
          <a:prstGeom prst="rect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57"/>
          <p:cNvSpPr txBox="1"/>
          <p:nvPr>
            <p:ph type="title"/>
          </p:nvPr>
        </p:nvSpPr>
        <p:spPr>
          <a:xfrm>
            <a:off x="499588" y="84300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Different optimizers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58" name="Google Shape;658;p57"/>
          <p:cNvSpPr txBox="1"/>
          <p:nvPr>
            <p:ph idx="1" type="body"/>
          </p:nvPr>
        </p:nvSpPr>
        <p:spPr>
          <a:xfrm>
            <a:off x="440975" y="1657800"/>
            <a:ext cx="7109400" cy="28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While stochastic gradient descent is the principle behind all modern optimizers, there are more sophisticated alternatives (e.g., Adam, a common adaptive optimizer)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Learning rates can be adapted depending on: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How large gradients are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How fast learning is happening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The size of particular weights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etc…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58"/>
          <p:cNvSpPr txBox="1"/>
          <p:nvPr>
            <p:ph type="title"/>
          </p:nvPr>
        </p:nvSpPr>
        <p:spPr>
          <a:xfrm>
            <a:off x="387538" y="70293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Overfitting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64" name="Google Shape;664;p58"/>
          <p:cNvSpPr txBox="1"/>
          <p:nvPr>
            <p:ph idx="1" type="body"/>
          </p:nvPr>
        </p:nvSpPr>
        <p:spPr>
          <a:xfrm>
            <a:off x="160825" y="1657800"/>
            <a:ext cx="4676100" cy="28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Ideally, we want the models to produce good predictions on new data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Yet, sometimes the models learn to predict the training data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too well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, not picking up on robust features of the data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This yields high performance on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training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data and low performance on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test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sets, a phenomenon called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overfitting</a:t>
            </a:r>
            <a:endParaRPr i="1" sz="1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descr="Generalization and Overfitting | Machine Learning" id="665" name="Google Shape;66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6925" y="2443550"/>
            <a:ext cx="4286225" cy="129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59"/>
          <p:cNvSpPr txBox="1"/>
          <p:nvPr>
            <p:ph idx="1" type="body"/>
          </p:nvPr>
        </p:nvSpPr>
        <p:spPr>
          <a:xfrm>
            <a:off x="160825" y="1657800"/>
            <a:ext cx="4676100" cy="28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Ideally, we want the models to produce good predictions on new data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Yet, sometimes the models learn to predict the training data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too well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, not picking up on robust features of the data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This yields high performance on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training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data and low performance on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test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sets, a phenomenon called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overfitting</a:t>
            </a:r>
            <a:endParaRPr i="1" sz="16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descr="Overfitting - Wikipedia" id="671" name="Google Shape;671;p59"/>
          <p:cNvPicPr preferRelativeResize="0"/>
          <p:nvPr/>
        </p:nvPicPr>
        <p:blipFill rotWithShape="1">
          <a:blip r:embed="rId3">
            <a:alphaModFix/>
          </a:blip>
          <a:srcRect b="0" l="0" r="0" t="6296"/>
          <a:stretch/>
        </p:blipFill>
        <p:spPr>
          <a:xfrm>
            <a:off x="5562300" y="1897550"/>
            <a:ext cx="3333000" cy="2302175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59"/>
          <p:cNvSpPr txBox="1"/>
          <p:nvPr/>
        </p:nvSpPr>
        <p:spPr>
          <a:xfrm>
            <a:off x="7902775" y="2344050"/>
            <a:ext cx="1175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l</a:t>
            </a:r>
            <a:r>
              <a:rPr lang="en" sz="1000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oss on test set</a:t>
            </a:r>
            <a:endParaRPr sz="1000">
              <a:solidFill>
                <a:srgbClr val="FF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73" name="Google Shape;673;p59"/>
          <p:cNvSpPr txBox="1"/>
          <p:nvPr/>
        </p:nvSpPr>
        <p:spPr>
          <a:xfrm>
            <a:off x="7605125" y="3292675"/>
            <a:ext cx="137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563C1"/>
                </a:solidFill>
                <a:latin typeface="Lora"/>
                <a:ea typeface="Lora"/>
                <a:cs typeface="Lora"/>
                <a:sym typeface="Lora"/>
              </a:rPr>
              <a:t>loss on training set</a:t>
            </a:r>
            <a:endParaRPr sz="1000">
              <a:solidFill>
                <a:srgbClr val="0563C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74" name="Google Shape;674;p59"/>
          <p:cNvSpPr txBox="1"/>
          <p:nvPr/>
        </p:nvSpPr>
        <p:spPr>
          <a:xfrm>
            <a:off x="7965875" y="4077575"/>
            <a:ext cx="137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Training steps</a:t>
            </a:r>
            <a:endParaRPr sz="10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75" name="Google Shape;675;p59"/>
          <p:cNvSpPr txBox="1"/>
          <p:nvPr>
            <p:ph type="title"/>
          </p:nvPr>
        </p:nvSpPr>
        <p:spPr>
          <a:xfrm>
            <a:off x="387538" y="70293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Overfitting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60"/>
          <p:cNvSpPr txBox="1"/>
          <p:nvPr>
            <p:ph type="title"/>
          </p:nvPr>
        </p:nvSpPr>
        <p:spPr>
          <a:xfrm>
            <a:off x="205863" y="87800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Avoiding overfitting: regularization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81" name="Google Shape;681;p60"/>
          <p:cNvSpPr txBox="1"/>
          <p:nvPr>
            <p:ph idx="1" type="body"/>
          </p:nvPr>
        </p:nvSpPr>
        <p:spPr>
          <a:xfrm>
            <a:off x="160825" y="1657800"/>
            <a:ext cx="4914300" cy="28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One way to avoid overfitting is to add a </a:t>
            </a:r>
            <a:r>
              <a:rPr i="1" lang="en" sz="1400">
                <a:latin typeface="Lora"/>
                <a:ea typeface="Lora"/>
                <a:cs typeface="Lora"/>
                <a:sym typeface="Lora"/>
              </a:rPr>
              <a:t>penalty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on the loss (e.g., Lasso or Ridge),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which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 incentivizes </a:t>
            </a:r>
            <a:r>
              <a:rPr i="1" lang="en" sz="1400">
                <a:latin typeface="Lora"/>
                <a:ea typeface="Lora"/>
                <a:cs typeface="Lora"/>
                <a:sym typeface="Lora"/>
              </a:rPr>
              <a:t>lower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weights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This makes sure that the </a:t>
            </a:r>
            <a:r>
              <a:rPr i="1" lang="en" sz="1400">
                <a:latin typeface="Lora"/>
                <a:ea typeface="Lora"/>
                <a:cs typeface="Lora"/>
                <a:sym typeface="Lora"/>
              </a:rPr>
              <a:t>variance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in the predictions is lower (high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variance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 is associated with overfitting)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In neural networks, </a:t>
            </a:r>
            <a:r>
              <a:rPr i="1" lang="en" sz="1400">
                <a:latin typeface="Lora"/>
                <a:ea typeface="Lora"/>
                <a:cs typeface="Lora"/>
                <a:sym typeface="Lora"/>
              </a:rPr>
              <a:t>dropout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(probabilistically “switching off” neurons while training) is a common way of preventing overfitting, and learn more robust patterns</a:t>
            </a:r>
            <a:endParaRPr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descr="Dropout in (Deep) Machine learning | by Amar Budhiraja | Medium" id="682" name="Google Shape;68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3825" y="2098480"/>
            <a:ext cx="3335626" cy="166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61"/>
          <p:cNvSpPr txBox="1"/>
          <p:nvPr>
            <p:ph type="title"/>
          </p:nvPr>
        </p:nvSpPr>
        <p:spPr>
          <a:xfrm>
            <a:off x="446803" y="575550"/>
            <a:ext cx="75405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Classifying sentiment using neural networks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88" name="Google Shape;688;p61"/>
          <p:cNvSpPr txBox="1"/>
          <p:nvPr>
            <p:ph idx="1" type="body"/>
          </p:nvPr>
        </p:nvSpPr>
        <p:spPr>
          <a:xfrm>
            <a:off x="446800" y="1738875"/>
            <a:ext cx="4914300" cy="22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In one of the previous classroom exercises, we trained a sentiment classifier which used term-document counts as inputs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We could do the same using neural networks: we use word counts (or aggregates of word vectors as input features) and label predictions as outputs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This allows us to build potentially more complex and more powerful classifiers</a:t>
            </a:r>
            <a:endParaRPr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89" name="Google Shape;689;p61"/>
          <p:cNvPicPr preferRelativeResize="0"/>
          <p:nvPr/>
        </p:nvPicPr>
        <p:blipFill rotWithShape="1">
          <a:blip r:embed="rId3">
            <a:alphaModFix/>
          </a:blip>
          <a:srcRect b="0" l="0" r="10410" t="0"/>
          <a:stretch/>
        </p:blipFill>
        <p:spPr>
          <a:xfrm>
            <a:off x="5361100" y="1210900"/>
            <a:ext cx="3167100" cy="3281174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61"/>
          <p:cNvSpPr txBox="1"/>
          <p:nvPr/>
        </p:nvSpPr>
        <p:spPr>
          <a:xfrm>
            <a:off x="6246625" y="1210900"/>
            <a:ext cx="181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97A7"/>
                </a:solidFill>
                <a:latin typeface="Lora"/>
                <a:ea typeface="Lora"/>
                <a:cs typeface="Lora"/>
                <a:sym typeface="Lora"/>
              </a:rPr>
              <a:t>Output: s</a:t>
            </a:r>
            <a:r>
              <a:rPr b="1" lang="en" sz="1000">
                <a:solidFill>
                  <a:srgbClr val="0097A7"/>
                </a:solidFill>
                <a:latin typeface="Lora"/>
                <a:ea typeface="Lora"/>
                <a:cs typeface="Lora"/>
                <a:sym typeface="Lora"/>
              </a:rPr>
              <a:t>entiment: [0,1]</a:t>
            </a:r>
            <a:endParaRPr b="1" sz="1000">
              <a:solidFill>
                <a:srgbClr val="0097A7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91" name="Google Shape;691;p61"/>
          <p:cNvSpPr txBox="1"/>
          <p:nvPr/>
        </p:nvSpPr>
        <p:spPr>
          <a:xfrm>
            <a:off x="5731950" y="4231875"/>
            <a:ext cx="2879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CC0000"/>
                </a:solidFill>
                <a:latin typeface="Lora"/>
                <a:ea typeface="Lora"/>
                <a:cs typeface="Lora"/>
                <a:sym typeface="Lora"/>
              </a:rPr>
              <a:t>Input: Average </a:t>
            </a:r>
            <a:r>
              <a:rPr b="1" lang="en" sz="1000">
                <a:solidFill>
                  <a:srgbClr val="CC0000"/>
                </a:solidFill>
                <a:latin typeface="Lora"/>
                <a:ea typeface="Lora"/>
                <a:cs typeface="Lora"/>
                <a:sym typeface="Lora"/>
              </a:rPr>
              <a:t>w</a:t>
            </a:r>
            <a:r>
              <a:rPr b="1" lang="en" sz="1000">
                <a:solidFill>
                  <a:srgbClr val="CC0000"/>
                </a:solidFill>
                <a:latin typeface="Lora"/>
                <a:ea typeface="Lora"/>
                <a:cs typeface="Lora"/>
                <a:sym typeface="Lora"/>
              </a:rPr>
              <a:t>ord2vec vectors for all words in the target sentence</a:t>
            </a:r>
            <a:endParaRPr b="1" sz="1000">
              <a:solidFill>
                <a:srgbClr val="CC0000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62"/>
          <p:cNvSpPr txBox="1"/>
          <p:nvPr>
            <p:ph type="title"/>
          </p:nvPr>
        </p:nvSpPr>
        <p:spPr>
          <a:xfrm>
            <a:off x="446803" y="575550"/>
            <a:ext cx="75405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NER using feedforward neural networks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97" name="Google Shape;69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3400" y="1559950"/>
            <a:ext cx="3807000" cy="3354951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62"/>
          <p:cNvSpPr/>
          <p:nvPr/>
        </p:nvSpPr>
        <p:spPr>
          <a:xfrm>
            <a:off x="3203400" y="1527375"/>
            <a:ext cx="1600200" cy="97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62"/>
          <p:cNvSpPr/>
          <p:nvPr/>
        </p:nvSpPr>
        <p:spPr>
          <a:xfrm>
            <a:off x="2305050" y="2705100"/>
            <a:ext cx="1600200" cy="97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62"/>
          <p:cNvSpPr txBox="1"/>
          <p:nvPr/>
        </p:nvSpPr>
        <p:spPr>
          <a:xfrm>
            <a:off x="3751150" y="1321350"/>
            <a:ext cx="2885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980000"/>
                </a:solidFill>
                <a:latin typeface="Lora"/>
                <a:ea typeface="Lora"/>
                <a:cs typeface="Lora"/>
                <a:sym typeface="Lora"/>
              </a:rPr>
              <a:t>Output: Is the center word a Location?</a:t>
            </a:r>
            <a:endParaRPr b="1" sz="1000">
              <a:solidFill>
                <a:srgbClr val="98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01" name="Google Shape;701;p62"/>
          <p:cNvSpPr txBox="1"/>
          <p:nvPr/>
        </p:nvSpPr>
        <p:spPr>
          <a:xfrm>
            <a:off x="5470000" y="3789000"/>
            <a:ext cx="3714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980000"/>
                </a:solidFill>
                <a:latin typeface="Lora"/>
                <a:ea typeface="Lora"/>
                <a:cs typeface="Lora"/>
                <a:sym typeface="Lora"/>
              </a:rPr>
              <a:t>Concatenated vectors for word in a sliding window</a:t>
            </a:r>
            <a:endParaRPr b="1" sz="1000">
              <a:solidFill>
                <a:srgbClr val="980000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1136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What is a neuron?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3944" y="1758250"/>
            <a:ext cx="4185507" cy="22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965850"/>
            <a:ext cx="3782400" cy="20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Char char="-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Receives an “input” from other neurons (action potentials)</a:t>
            </a:r>
            <a:endParaRPr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Char char="-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Responds through an “output” (excitatory or inhibitory)</a:t>
            </a:r>
            <a:endParaRPr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Char char="-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In short a “computing element”, which applies transformations over a </a:t>
            </a:r>
            <a:r>
              <a:rPr lang="en" sz="1500">
                <a:latin typeface="Lora"/>
                <a:ea typeface="Lora"/>
                <a:cs typeface="Lora"/>
                <a:sym typeface="Lora"/>
              </a:rPr>
              <a:t>signal</a:t>
            </a:r>
            <a:endParaRPr sz="15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63"/>
          <p:cNvSpPr txBox="1"/>
          <p:nvPr/>
        </p:nvSpPr>
        <p:spPr>
          <a:xfrm>
            <a:off x="2477188" y="387113"/>
            <a:ext cx="7761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doubt: 50</a:t>
            </a:r>
            <a:endParaRPr b="1" sz="1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07" name="Google Shape;707;p63"/>
          <p:cNvSpPr txBox="1"/>
          <p:nvPr/>
        </p:nvSpPr>
        <p:spPr>
          <a:xfrm>
            <a:off x="5307563" y="425650"/>
            <a:ext cx="7761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apple: 4</a:t>
            </a:r>
            <a:endParaRPr b="1" sz="1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08" name="Google Shape;708;p63"/>
          <p:cNvSpPr/>
          <p:nvPr/>
        </p:nvSpPr>
        <p:spPr>
          <a:xfrm>
            <a:off x="2953363" y="387113"/>
            <a:ext cx="235200" cy="317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63"/>
          <p:cNvSpPr/>
          <p:nvPr/>
        </p:nvSpPr>
        <p:spPr>
          <a:xfrm>
            <a:off x="5724938" y="425650"/>
            <a:ext cx="235200" cy="317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63"/>
          <p:cNvSpPr txBox="1"/>
          <p:nvPr/>
        </p:nvSpPr>
        <p:spPr>
          <a:xfrm>
            <a:off x="3253288" y="299500"/>
            <a:ext cx="121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index of “doubt” in vocabulary</a:t>
            </a:r>
            <a:endParaRPr sz="1000">
              <a:solidFill>
                <a:srgbClr val="FF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11" name="Google Shape;711;p63"/>
          <p:cNvSpPr/>
          <p:nvPr/>
        </p:nvSpPr>
        <p:spPr>
          <a:xfrm>
            <a:off x="2236838" y="1047100"/>
            <a:ext cx="1668600" cy="48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Embedding layer </a:t>
            </a:r>
            <a:endParaRPr b="1" sz="10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(center words)</a:t>
            </a:r>
            <a:endParaRPr b="1" sz="1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12" name="Google Shape;712;p63"/>
          <p:cNvSpPr/>
          <p:nvPr/>
        </p:nvSpPr>
        <p:spPr>
          <a:xfrm>
            <a:off x="5008238" y="1090900"/>
            <a:ext cx="1668600" cy="48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Embedding layer </a:t>
            </a:r>
            <a:endParaRPr b="1" sz="10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(context words)</a:t>
            </a:r>
            <a:endParaRPr b="1" sz="1000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713" name="Google Shape;713;p63"/>
          <p:cNvCxnSpPr>
            <a:stCxn id="708" idx="2"/>
            <a:endCxn id="711" idx="0"/>
          </p:cNvCxnSpPr>
          <p:nvPr/>
        </p:nvCxnSpPr>
        <p:spPr>
          <a:xfrm>
            <a:off x="3070963" y="704513"/>
            <a:ext cx="300" cy="3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4" name="Google Shape;714;p63"/>
          <p:cNvCxnSpPr>
            <a:endCxn id="712" idx="0"/>
          </p:cNvCxnSpPr>
          <p:nvPr/>
        </p:nvCxnSpPr>
        <p:spPr>
          <a:xfrm>
            <a:off x="5842538" y="742900"/>
            <a:ext cx="0" cy="34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5" name="Google Shape;715;p63"/>
          <p:cNvSpPr/>
          <p:nvPr/>
        </p:nvSpPr>
        <p:spPr>
          <a:xfrm>
            <a:off x="2110263" y="1871800"/>
            <a:ext cx="1919400" cy="4821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center vector </a:t>
            </a:r>
            <a:r>
              <a:rPr b="1" i="1" lang="en" sz="1000">
                <a:latin typeface="Lora"/>
                <a:ea typeface="Lora"/>
                <a:cs typeface="Lora"/>
                <a:sym typeface="Lora"/>
              </a:rPr>
              <a:t>v</a:t>
            </a:r>
            <a:r>
              <a:rPr b="1" baseline="-25000" lang="en" sz="1000">
                <a:latin typeface="Lora"/>
                <a:ea typeface="Lora"/>
                <a:cs typeface="Lora"/>
                <a:sym typeface="Lora"/>
              </a:rPr>
              <a:t>c</a:t>
            </a:r>
            <a:r>
              <a:rPr b="1" lang="en" sz="1000">
                <a:latin typeface="Lora"/>
                <a:ea typeface="Lora"/>
                <a:cs typeface="Lora"/>
                <a:sym typeface="Lora"/>
              </a:rPr>
              <a:t> for “doubt” [n_dims]</a:t>
            </a:r>
            <a:endParaRPr b="1" sz="1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16" name="Google Shape;716;p63"/>
          <p:cNvSpPr/>
          <p:nvPr/>
        </p:nvSpPr>
        <p:spPr>
          <a:xfrm>
            <a:off x="4945913" y="1871800"/>
            <a:ext cx="1919400" cy="4821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context vector </a:t>
            </a:r>
            <a:r>
              <a:rPr b="1" i="1" lang="en" sz="10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u</a:t>
            </a:r>
            <a:r>
              <a:rPr b="1" baseline="-25000" lang="en" sz="10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</a:t>
            </a:r>
            <a:r>
              <a:rPr b="1" lang="en" sz="1000">
                <a:latin typeface="Lora"/>
                <a:ea typeface="Lora"/>
                <a:cs typeface="Lora"/>
                <a:sym typeface="Lora"/>
              </a:rPr>
              <a:t> for “apple” [n_dims]</a:t>
            </a:r>
            <a:endParaRPr b="1" sz="1000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717" name="Google Shape;717;p63"/>
          <p:cNvCxnSpPr>
            <a:endCxn id="715" idx="0"/>
          </p:cNvCxnSpPr>
          <p:nvPr/>
        </p:nvCxnSpPr>
        <p:spPr>
          <a:xfrm>
            <a:off x="3064563" y="1573000"/>
            <a:ext cx="5400" cy="29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8" name="Google Shape;718;p63"/>
          <p:cNvCxnSpPr/>
          <p:nvPr/>
        </p:nvCxnSpPr>
        <p:spPr>
          <a:xfrm>
            <a:off x="5839838" y="1573000"/>
            <a:ext cx="5400" cy="29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9" name="Google Shape;719;p63"/>
          <p:cNvSpPr/>
          <p:nvPr/>
        </p:nvSpPr>
        <p:spPr>
          <a:xfrm>
            <a:off x="3490413" y="2731563"/>
            <a:ext cx="1668600" cy="48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Merge layer [no params]</a:t>
            </a:r>
            <a:endParaRPr b="1" sz="1000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720" name="Google Shape;720;p63"/>
          <p:cNvCxnSpPr/>
          <p:nvPr/>
        </p:nvCxnSpPr>
        <p:spPr>
          <a:xfrm>
            <a:off x="3068263" y="2376125"/>
            <a:ext cx="709500" cy="3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1" name="Google Shape;721;p63"/>
          <p:cNvCxnSpPr/>
          <p:nvPr/>
        </p:nvCxnSpPr>
        <p:spPr>
          <a:xfrm flipH="1">
            <a:off x="5097338" y="2376125"/>
            <a:ext cx="747900" cy="3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2" name="Google Shape;722;p63"/>
          <p:cNvSpPr/>
          <p:nvPr/>
        </p:nvSpPr>
        <p:spPr>
          <a:xfrm>
            <a:off x="3542963" y="3405913"/>
            <a:ext cx="1668600" cy="48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Sigmoid [no params]</a:t>
            </a:r>
            <a:endParaRPr b="1" sz="1000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723" name="Google Shape;723;p63"/>
          <p:cNvCxnSpPr/>
          <p:nvPr/>
        </p:nvCxnSpPr>
        <p:spPr>
          <a:xfrm flipH="1">
            <a:off x="4323663" y="3252925"/>
            <a:ext cx="210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4" name="Google Shape;724;p63"/>
          <p:cNvSpPr/>
          <p:nvPr/>
        </p:nvSpPr>
        <p:spPr>
          <a:xfrm>
            <a:off x="3365013" y="4041025"/>
            <a:ext cx="1919400" cy="4821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    output: </a:t>
            </a:r>
            <a:endParaRPr b="1" sz="10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725" name="Google Shape;725;p63" title="[0,0,0,&quot;https://www.codecogs.com/eqnedit.php?latex=%5Csigma(%7Bu_%7Bn%7D%7D%5E%7BT%7Dv_%7Bc%7D)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6750" y="4161767"/>
            <a:ext cx="776101" cy="2406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6" name="Google Shape;726;p63"/>
          <p:cNvCxnSpPr/>
          <p:nvPr/>
        </p:nvCxnSpPr>
        <p:spPr>
          <a:xfrm flipH="1">
            <a:off x="4323663" y="3887875"/>
            <a:ext cx="210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27" name="Google Shape;727;p63" title="[0,0,0,&quot;https://www.codecogs.com/eqnedit.php?latex=L(%5Ctheta)%20%3D%20-%5Blog%5Csigma(%7Bu_%7Bo%7D%5E%7BT%7D%7Dv_%7Bc%7D)%20%2B%20%5Csum_%7Bi%3D1%7D%5E%7Bk%7Dlog(%5Csigma(-%7Bu_%7Bn_%7Bi%7D%7D%5E%7BT%7D%7Dv_%7Bc%7D)%5D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6375" y="4035775"/>
            <a:ext cx="3029874" cy="4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64"/>
          <p:cNvSpPr txBox="1"/>
          <p:nvPr>
            <p:ph idx="1" type="body"/>
          </p:nvPr>
        </p:nvSpPr>
        <p:spPr>
          <a:xfrm>
            <a:off x="435600" y="2096250"/>
            <a:ext cx="6498600" cy="22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ora"/>
                <a:ea typeface="Lora"/>
                <a:cs typeface="Lora"/>
                <a:sym typeface="Lora"/>
              </a:rPr>
              <a:t>Tomorrow:</a:t>
            </a:r>
            <a:endParaRPr b="1" sz="24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Basics of machine learning in pytorch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Char char="-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Classification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using a neural network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65"/>
          <p:cNvSpPr txBox="1"/>
          <p:nvPr>
            <p:ph idx="1" type="body"/>
          </p:nvPr>
        </p:nvSpPr>
        <p:spPr>
          <a:xfrm>
            <a:off x="2893050" y="2334000"/>
            <a:ext cx="33579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>
                <a:latin typeface="Lora"/>
                <a:ea typeface="Lora"/>
                <a:cs typeface="Lora"/>
                <a:sym typeface="Lora"/>
              </a:rPr>
              <a:t>See you tomorrow!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66"/>
          <p:cNvSpPr txBox="1"/>
          <p:nvPr>
            <p:ph type="title"/>
          </p:nvPr>
        </p:nvSpPr>
        <p:spPr>
          <a:xfrm>
            <a:off x="471488" y="2053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Additional reading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43" name="Google Shape;743;p66"/>
          <p:cNvSpPr txBox="1"/>
          <p:nvPr>
            <p:ph idx="1" type="body"/>
          </p:nvPr>
        </p:nvSpPr>
        <p:spPr>
          <a:xfrm>
            <a:off x="471505" y="1026930"/>
            <a:ext cx="8049000" cy="3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Beniaguev, D., Segev, I., &amp; London, M. (2021). “Single cortical neurons as deep artificial neural 	networks”, </a:t>
            </a:r>
            <a:r>
              <a:rPr i="1" lang="en" sz="1400">
                <a:latin typeface="Lora"/>
                <a:ea typeface="Lora"/>
                <a:cs typeface="Lora"/>
                <a:sym typeface="Lora"/>
              </a:rPr>
              <a:t>Neuron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, 109(17), 2727-2739.e3.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Hornik, K. Stinchcombe, M., &amp; White. H. (1989). ‘Multilayer feedforward networks are universal approximators’, </a:t>
            </a:r>
            <a:r>
              <a:rPr i="1" lang="en" sz="1400">
                <a:latin typeface="Lora"/>
                <a:ea typeface="Lora"/>
                <a:cs typeface="Lora"/>
                <a:sym typeface="Lora"/>
              </a:rPr>
              <a:t>Neural Networks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, 2(5), 359-366.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Nielsen, M. (2019). ‘Chapter 4 - A visual proof that neural nets can compute any function’, 	</a:t>
            </a:r>
            <a:r>
              <a:rPr lang="en" sz="1400" u="sng">
                <a:solidFill>
                  <a:schemeClr val="hlink"/>
                </a:solidFill>
                <a:latin typeface="Lora"/>
                <a:ea typeface="Lora"/>
                <a:cs typeface="Lora"/>
                <a:sym typeface="Lora"/>
                <a:hlinkClick r:id="rId3"/>
              </a:rPr>
              <a:t>http://neuralnetworksanddeeplearning.com/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Piccinini, G. &amp; Bahar, S. (2013). “Neural Computation and the Computational Theory of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Cognition”, </a:t>
            </a:r>
            <a:r>
              <a:rPr i="1" lang="en" sz="1400">
                <a:latin typeface="Lora"/>
                <a:ea typeface="Lora"/>
                <a:cs typeface="Lora"/>
                <a:sym typeface="Lora"/>
              </a:rPr>
              <a:t>Cognitive Science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, 34, 453–488.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Rumelhart, D.E., Hinton, G.E., &amp; Williams, R.J. (1986). ‘Learning representations by 	back-propagating errors’, </a:t>
            </a:r>
            <a:r>
              <a:rPr i="1" lang="en" sz="1400">
                <a:latin typeface="Lora"/>
                <a:ea typeface="Lora"/>
                <a:cs typeface="Lora"/>
                <a:sym typeface="Lora"/>
              </a:rPr>
              <a:t>Nature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, 323, 533-536.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b="1" lang="en" sz="1400" u="sng">
                <a:latin typeface="Lora"/>
                <a:ea typeface="Lora"/>
                <a:cs typeface="Lora"/>
                <a:sym typeface="Lora"/>
              </a:rPr>
              <a:t>Blogs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Leung, K. (2021). “The Dying ReLU Problem, Clearly Explained”, </a:t>
            </a:r>
            <a:r>
              <a:rPr lang="en" sz="1400" u="sng">
                <a:solidFill>
                  <a:schemeClr val="hlink"/>
                </a:solidFill>
                <a:latin typeface="Lora"/>
                <a:ea typeface="Lora"/>
                <a:cs typeface="Lora"/>
                <a:sym typeface="Lora"/>
                <a:hlinkClick r:id="rId4"/>
              </a:rPr>
              <a:t>https://towardsdatascience.com/the-dying-relu-problem-clearly-explained-42d0c54e0d24</a:t>
            </a:r>
            <a:endParaRPr sz="14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67"/>
          <p:cNvSpPr txBox="1"/>
          <p:nvPr>
            <p:ph type="title"/>
          </p:nvPr>
        </p:nvSpPr>
        <p:spPr>
          <a:xfrm>
            <a:off x="369350" y="456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perceptron (matrix notation)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49" name="Google Shape;749;p67"/>
          <p:cNvSpPr/>
          <p:nvPr/>
        </p:nvSpPr>
        <p:spPr>
          <a:xfrm>
            <a:off x="888400" y="2064275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50" name="Google Shape;750;p67"/>
          <p:cNvSpPr/>
          <p:nvPr/>
        </p:nvSpPr>
        <p:spPr>
          <a:xfrm>
            <a:off x="2366250" y="2718331"/>
            <a:ext cx="532500" cy="5094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𝚺</a:t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51" name="Google Shape;751;p67"/>
          <p:cNvSpPr/>
          <p:nvPr/>
        </p:nvSpPr>
        <p:spPr>
          <a:xfrm>
            <a:off x="3671900" y="2718331"/>
            <a:ext cx="532500" cy="5094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σ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52" name="Google Shape;752;p67"/>
          <p:cNvSpPr/>
          <p:nvPr/>
        </p:nvSpPr>
        <p:spPr>
          <a:xfrm>
            <a:off x="5164200" y="2772775"/>
            <a:ext cx="440100" cy="400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y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753" name="Google Shape;753;p67"/>
          <p:cNvCxnSpPr>
            <a:stCxn id="754" idx="6"/>
            <a:endCxn id="750" idx="3"/>
          </p:cNvCxnSpPr>
          <p:nvPr/>
        </p:nvCxnSpPr>
        <p:spPr>
          <a:xfrm flipH="1" rot="10800000">
            <a:off x="1433833" y="3153131"/>
            <a:ext cx="1010400" cy="5094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5" name="Google Shape;755;p67"/>
          <p:cNvCxnSpPr>
            <a:endCxn id="750" idx="2"/>
          </p:cNvCxnSpPr>
          <p:nvPr/>
        </p:nvCxnSpPr>
        <p:spPr>
          <a:xfrm>
            <a:off x="1406550" y="2973031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6" name="Google Shape;756;p67"/>
          <p:cNvCxnSpPr>
            <a:endCxn id="750" idx="1"/>
          </p:cNvCxnSpPr>
          <p:nvPr/>
        </p:nvCxnSpPr>
        <p:spPr>
          <a:xfrm>
            <a:off x="1433833" y="2306331"/>
            <a:ext cx="1010400" cy="4866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7" name="Google Shape;757;p67"/>
          <p:cNvCxnSpPr>
            <a:stCxn id="750" idx="6"/>
          </p:cNvCxnSpPr>
          <p:nvPr/>
        </p:nvCxnSpPr>
        <p:spPr>
          <a:xfrm>
            <a:off x="2898750" y="2973031"/>
            <a:ext cx="77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8" name="Google Shape;758;p67"/>
          <p:cNvCxnSpPr/>
          <p:nvPr/>
        </p:nvCxnSpPr>
        <p:spPr>
          <a:xfrm>
            <a:off x="4204450" y="2973013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9" name="Google Shape;759;p67"/>
          <p:cNvSpPr txBox="1"/>
          <p:nvPr/>
        </p:nvSpPr>
        <p:spPr>
          <a:xfrm rot="1395023">
            <a:off x="1715634" y="2177807"/>
            <a:ext cx="392147" cy="4002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60" name="Google Shape;760;p67"/>
          <p:cNvSpPr txBox="1"/>
          <p:nvPr/>
        </p:nvSpPr>
        <p:spPr>
          <a:xfrm rot="-1642120">
            <a:off x="1591114" y="3107406"/>
            <a:ext cx="392200" cy="4001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3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61" name="Google Shape;761;p67"/>
          <p:cNvSpPr txBox="1"/>
          <p:nvPr/>
        </p:nvSpPr>
        <p:spPr>
          <a:xfrm rot="2630">
            <a:off x="1591184" y="2639382"/>
            <a:ext cx="39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62" name="Google Shape;762;p67"/>
          <p:cNvSpPr/>
          <p:nvPr/>
        </p:nvSpPr>
        <p:spPr>
          <a:xfrm>
            <a:off x="888400" y="2748088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63" name="Google Shape;763;p67"/>
          <p:cNvSpPr/>
          <p:nvPr/>
        </p:nvSpPr>
        <p:spPr>
          <a:xfrm>
            <a:off x="888400" y="3431925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64" name="Google Shape;764;p67"/>
          <p:cNvSpPr txBox="1"/>
          <p:nvPr/>
        </p:nvSpPr>
        <p:spPr>
          <a:xfrm>
            <a:off x="660725" y="397572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inputs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65" name="Google Shape;765;p67"/>
          <p:cNvSpPr txBox="1"/>
          <p:nvPr/>
        </p:nvSpPr>
        <p:spPr>
          <a:xfrm>
            <a:off x="2315150" y="320772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sum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66" name="Google Shape;766;p67"/>
          <p:cNvSpPr txBox="1"/>
          <p:nvPr/>
        </p:nvSpPr>
        <p:spPr>
          <a:xfrm>
            <a:off x="3437738" y="3234700"/>
            <a:ext cx="1261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non-linear function (e.g., threshold or sigmoid)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67" name="Google Shape;767;p67"/>
          <p:cNvSpPr txBox="1"/>
          <p:nvPr/>
        </p:nvSpPr>
        <p:spPr>
          <a:xfrm>
            <a:off x="5048725" y="3234700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output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68" name="Google Shape;768;p67"/>
          <p:cNvSpPr txBox="1"/>
          <p:nvPr/>
        </p:nvSpPr>
        <p:spPr>
          <a:xfrm>
            <a:off x="1459175" y="3975725"/>
            <a:ext cx="95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weights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69" name="Google Shape;769;p67"/>
          <p:cNvSpPr/>
          <p:nvPr/>
        </p:nvSpPr>
        <p:spPr>
          <a:xfrm>
            <a:off x="888400" y="1308150"/>
            <a:ext cx="518100" cy="4866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770" name="Google Shape;770;p67"/>
          <p:cNvCxnSpPr>
            <a:stCxn id="769" idx="5"/>
            <a:endCxn id="750" idx="0"/>
          </p:cNvCxnSpPr>
          <p:nvPr/>
        </p:nvCxnSpPr>
        <p:spPr>
          <a:xfrm>
            <a:off x="1330626" y="1723489"/>
            <a:ext cx="1302000" cy="9948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1" name="Google Shape;771;p67"/>
          <p:cNvSpPr txBox="1"/>
          <p:nvPr/>
        </p:nvSpPr>
        <p:spPr>
          <a:xfrm rot="2310554">
            <a:off x="1892202" y="1922824"/>
            <a:ext cx="392201" cy="4001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b</a:t>
            </a:r>
            <a:endParaRPr b="1" baseline="-250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772" name="Google Shape;772;p67" title="[0,0,0,&quot;https://www.codecogs.com/eqnedit.php?latex=%20y%20%3D%20g(b%20%2B%20X_%7BT%7DW)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1150" y="2550875"/>
            <a:ext cx="1538741" cy="2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0725" y="3039713"/>
            <a:ext cx="959700" cy="1042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4" name="Google Shape;774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0350" y="3047200"/>
            <a:ext cx="1010400" cy="1027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67" title="[0,0,0,&quot;https://www.codecogs.com/eqnedit.php?latex=%20y%20%3D%20g(%5Csum_%7Bi%3D1%7D%5E%7Bm%7Dw_%7Bi%7Dx_%7Bi%7D%20%2B%20b)#0&quot;]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42021" y="1709324"/>
            <a:ext cx="1697028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1136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What is a neuron?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965850"/>
            <a:ext cx="3782400" cy="25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Char char="-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A simple </a:t>
            </a:r>
            <a:r>
              <a:rPr b="1" lang="en" sz="1500">
                <a:latin typeface="Lora"/>
                <a:ea typeface="Lora"/>
                <a:cs typeface="Lora"/>
                <a:sym typeface="Lora"/>
              </a:rPr>
              <a:t>computational description</a:t>
            </a:r>
            <a:r>
              <a:rPr lang="en" sz="1500">
                <a:latin typeface="Lora"/>
                <a:ea typeface="Lora"/>
                <a:cs typeface="Lora"/>
                <a:sym typeface="Lora"/>
              </a:rPr>
              <a:t> of a neuron (McCullough &amp; Pitts neuron)</a:t>
            </a:r>
            <a:endParaRPr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Char char="-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Takes an input, which is processed and aggregated by a function </a:t>
            </a:r>
            <a:r>
              <a:rPr i="1" lang="en" sz="1500">
                <a:latin typeface="Lora"/>
                <a:ea typeface="Lora"/>
                <a:cs typeface="Lora"/>
                <a:sym typeface="Lora"/>
              </a:rPr>
              <a:t>g</a:t>
            </a:r>
            <a:endParaRPr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Char char="-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The function </a:t>
            </a:r>
            <a:r>
              <a:rPr i="1" lang="en" sz="1500">
                <a:latin typeface="Lora"/>
                <a:ea typeface="Lora"/>
                <a:cs typeface="Lora"/>
                <a:sym typeface="Lora"/>
              </a:rPr>
              <a:t>f </a:t>
            </a:r>
            <a:r>
              <a:rPr lang="en" sz="1500">
                <a:latin typeface="Lora"/>
                <a:ea typeface="Lora"/>
                <a:cs typeface="Lora"/>
                <a:sym typeface="Lora"/>
              </a:rPr>
              <a:t>takes a binary decision, based on the output of </a:t>
            </a:r>
            <a:r>
              <a:rPr i="1" lang="en" sz="1500">
                <a:latin typeface="Lora"/>
                <a:ea typeface="Lora"/>
                <a:cs typeface="Lora"/>
                <a:sym typeface="Lora"/>
              </a:rPr>
              <a:t>g</a:t>
            </a:r>
            <a:endParaRPr i="1"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Char char="-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A binary output is produced</a:t>
            </a:r>
            <a:endParaRPr sz="15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9100" y="1631450"/>
            <a:ext cx="3136025" cy="230212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/>
          <p:nvPr/>
        </p:nvSpPr>
        <p:spPr>
          <a:xfrm>
            <a:off x="5612750" y="107130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CC0000"/>
                </a:solidFill>
                <a:latin typeface="Lora"/>
                <a:ea typeface="Lora"/>
                <a:cs typeface="Lora"/>
                <a:sym typeface="Lora"/>
              </a:rPr>
              <a:t>T</a:t>
            </a:r>
            <a:r>
              <a:rPr lang="en" sz="1500">
                <a:solidFill>
                  <a:srgbClr val="CC0000"/>
                </a:solidFill>
                <a:latin typeface="Lora"/>
                <a:ea typeface="Lora"/>
                <a:cs typeface="Lora"/>
                <a:sym typeface="Lora"/>
              </a:rPr>
              <a:t>he analogy goes only this far :)</a:t>
            </a:r>
            <a:endParaRPr sz="1500">
              <a:solidFill>
                <a:srgbClr val="CC0000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69350" y="456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perceptron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69350" y="1285350"/>
            <a:ext cx="8660700" cy="11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Char char="-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Artificial neurons are nothing but </a:t>
            </a:r>
            <a:r>
              <a:rPr b="1" lang="en" sz="1500">
                <a:latin typeface="Lora"/>
                <a:ea typeface="Lora"/>
                <a:cs typeface="Lora"/>
                <a:sym typeface="Lora"/>
              </a:rPr>
              <a:t>units</a:t>
            </a:r>
            <a:r>
              <a:rPr lang="en" sz="1500">
                <a:latin typeface="Lora"/>
                <a:ea typeface="Lora"/>
                <a:cs typeface="Lora"/>
                <a:sym typeface="Lora"/>
              </a:rPr>
              <a:t> </a:t>
            </a:r>
            <a:r>
              <a:rPr b="1" lang="en" sz="1500">
                <a:latin typeface="Lora"/>
                <a:ea typeface="Lora"/>
                <a:cs typeface="Lora"/>
                <a:sym typeface="Lora"/>
              </a:rPr>
              <a:t>performing computations</a:t>
            </a:r>
            <a:r>
              <a:rPr lang="en" sz="1500">
                <a:latin typeface="Lora"/>
                <a:ea typeface="Lora"/>
                <a:cs typeface="Lora"/>
                <a:sym typeface="Lora"/>
              </a:rPr>
              <a:t>!</a:t>
            </a:r>
            <a:endParaRPr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Char char="-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The simplest form of neuron is the </a:t>
            </a:r>
            <a:r>
              <a:rPr b="1" lang="en" sz="1500">
                <a:latin typeface="Lora"/>
                <a:ea typeface="Lora"/>
                <a:cs typeface="Lora"/>
                <a:sym typeface="Lora"/>
              </a:rPr>
              <a:t>perceptron</a:t>
            </a:r>
            <a:endParaRPr b="1" sz="1500"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"/>
              <a:buChar char="-"/>
            </a:pPr>
            <a:r>
              <a:rPr lang="en" sz="1500">
                <a:latin typeface="Lora"/>
                <a:ea typeface="Lora"/>
                <a:cs typeface="Lora"/>
                <a:sym typeface="Lora"/>
              </a:rPr>
              <a:t>A perceptron combines </a:t>
            </a:r>
            <a:r>
              <a:rPr b="1" lang="en" sz="1500">
                <a:latin typeface="Lora"/>
                <a:ea typeface="Lora"/>
                <a:cs typeface="Lora"/>
                <a:sym typeface="Lora"/>
              </a:rPr>
              <a:t>linearly</a:t>
            </a:r>
            <a:r>
              <a:rPr lang="en" sz="1500">
                <a:latin typeface="Lora"/>
                <a:ea typeface="Lora"/>
                <a:cs typeface="Lora"/>
                <a:sym typeface="Lora"/>
              </a:rPr>
              <a:t> a set of inputs, then applies a </a:t>
            </a:r>
            <a:r>
              <a:rPr b="1" lang="en" sz="1500">
                <a:latin typeface="Lora"/>
                <a:ea typeface="Lora"/>
                <a:cs typeface="Lora"/>
                <a:sym typeface="Lora"/>
              </a:rPr>
              <a:t>non-linear</a:t>
            </a:r>
            <a:r>
              <a:rPr lang="en" sz="1500">
                <a:latin typeface="Lora"/>
                <a:ea typeface="Lora"/>
                <a:cs typeface="Lora"/>
                <a:sym typeface="Lora"/>
              </a:rPr>
              <a:t> transformation</a:t>
            </a:r>
            <a:endParaRPr sz="15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2" name="Google Shape;102;p20"/>
          <p:cNvSpPr/>
          <p:nvPr/>
        </p:nvSpPr>
        <p:spPr>
          <a:xfrm>
            <a:off x="858350" y="2461150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3" name="Google Shape;103;p20"/>
          <p:cNvSpPr/>
          <p:nvPr/>
        </p:nvSpPr>
        <p:spPr>
          <a:xfrm>
            <a:off x="2336200" y="3115206"/>
            <a:ext cx="532500" cy="5094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𝚺</a:t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4" name="Google Shape;104;p20"/>
          <p:cNvSpPr/>
          <p:nvPr/>
        </p:nvSpPr>
        <p:spPr>
          <a:xfrm>
            <a:off x="3641850" y="3115206"/>
            <a:ext cx="532500" cy="5094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σ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5" name="Google Shape;105;p20"/>
          <p:cNvSpPr/>
          <p:nvPr/>
        </p:nvSpPr>
        <p:spPr>
          <a:xfrm>
            <a:off x="5134150" y="3169650"/>
            <a:ext cx="440100" cy="400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y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106" name="Google Shape;106;p20"/>
          <p:cNvCxnSpPr>
            <a:stCxn id="107" idx="6"/>
            <a:endCxn id="103" idx="3"/>
          </p:cNvCxnSpPr>
          <p:nvPr/>
        </p:nvCxnSpPr>
        <p:spPr>
          <a:xfrm flipH="1" rot="10800000">
            <a:off x="1403783" y="3550006"/>
            <a:ext cx="1010400" cy="5094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20"/>
          <p:cNvCxnSpPr>
            <a:endCxn id="103" idx="2"/>
          </p:cNvCxnSpPr>
          <p:nvPr/>
        </p:nvCxnSpPr>
        <p:spPr>
          <a:xfrm>
            <a:off x="1376500" y="3369906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20"/>
          <p:cNvCxnSpPr>
            <a:endCxn id="103" idx="1"/>
          </p:cNvCxnSpPr>
          <p:nvPr/>
        </p:nvCxnSpPr>
        <p:spPr>
          <a:xfrm>
            <a:off x="1403783" y="2703206"/>
            <a:ext cx="1010400" cy="4866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20"/>
          <p:cNvCxnSpPr>
            <a:stCxn id="103" idx="6"/>
          </p:cNvCxnSpPr>
          <p:nvPr/>
        </p:nvCxnSpPr>
        <p:spPr>
          <a:xfrm>
            <a:off x="2868700" y="3369906"/>
            <a:ext cx="77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20"/>
          <p:cNvCxnSpPr/>
          <p:nvPr/>
        </p:nvCxnSpPr>
        <p:spPr>
          <a:xfrm>
            <a:off x="4174400" y="3369888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" name="Google Shape;112;p20"/>
          <p:cNvSpPr txBox="1"/>
          <p:nvPr/>
        </p:nvSpPr>
        <p:spPr>
          <a:xfrm rot="1395023">
            <a:off x="1685584" y="2574682"/>
            <a:ext cx="392147" cy="4002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 rot="-1642120">
            <a:off x="1561064" y="3504281"/>
            <a:ext cx="392200" cy="4001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3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 rot="2630">
            <a:off x="1561134" y="3036257"/>
            <a:ext cx="39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858350" y="3144963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6" name="Google Shape;116;p20"/>
          <p:cNvSpPr/>
          <p:nvPr/>
        </p:nvSpPr>
        <p:spPr>
          <a:xfrm>
            <a:off x="858350" y="3828800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630675" y="4372600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inputs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2285100" y="3604600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sum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3407688" y="3631575"/>
            <a:ext cx="1261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non-linear function (e.g., threshold or sigmoid)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5018675" y="363157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output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1429125" y="4372600"/>
            <a:ext cx="95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weights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6462875" y="2667725"/>
            <a:ext cx="134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BF9000"/>
                </a:solidFill>
                <a:latin typeface="Lora"/>
                <a:ea typeface="Lora"/>
                <a:cs typeface="Lora"/>
                <a:sym typeface="Lora"/>
              </a:rPr>
              <a:t>non-linear function</a:t>
            </a:r>
            <a:endParaRPr sz="1000">
              <a:solidFill>
                <a:srgbClr val="BF9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7332450" y="3928800"/>
            <a:ext cx="959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97A7"/>
                </a:solidFill>
                <a:latin typeface="Lora"/>
                <a:ea typeface="Lora"/>
                <a:cs typeface="Lora"/>
                <a:sym typeface="Lora"/>
              </a:rPr>
              <a:t>l</a:t>
            </a:r>
            <a:r>
              <a:rPr lang="en" sz="1000">
                <a:solidFill>
                  <a:srgbClr val="0097A7"/>
                </a:solidFill>
                <a:latin typeface="Lora"/>
                <a:ea typeface="Lora"/>
                <a:cs typeface="Lora"/>
                <a:sym typeface="Lora"/>
              </a:rPr>
              <a:t>inear combination</a:t>
            </a:r>
            <a:endParaRPr sz="1000">
              <a:solidFill>
                <a:srgbClr val="0097A7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6412700" y="3972100"/>
            <a:ext cx="773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A9999"/>
                </a:solidFill>
                <a:latin typeface="Lora"/>
                <a:ea typeface="Lora"/>
                <a:cs typeface="Lora"/>
                <a:sym typeface="Lora"/>
              </a:rPr>
              <a:t>output</a:t>
            </a:r>
            <a:endParaRPr sz="1000">
              <a:solidFill>
                <a:srgbClr val="EA9999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25" name="Google Shape;125;p20" title="[0,0,0,&quot;https://www.codecogs.com/eqnedit.php?latex=%20y%20%3D%20g(%5Csum_%7Bi%3D1%7D%5E%7Bm%7Dw_%7Bi%7Dx_%7Bi%7D)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0450" y="3103088"/>
            <a:ext cx="1349101" cy="570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20"/>
          <p:cNvCxnSpPr/>
          <p:nvPr/>
        </p:nvCxnSpPr>
        <p:spPr>
          <a:xfrm>
            <a:off x="7109100" y="2926675"/>
            <a:ext cx="900" cy="346800"/>
          </a:xfrm>
          <a:prstGeom prst="straightConnector1">
            <a:avLst/>
          </a:prstGeom>
          <a:noFill/>
          <a:ln cap="flat" cmpd="sng" w="952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7" name="Google Shape;127;p20"/>
          <p:cNvCxnSpPr/>
          <p:nvPr/>
        </p:nvCxnSpPr>
        <p:spPr>
          <a:xfrm flipH="1" rot="10800000">
            <a:off x="6715125" y="3509700"/>
            <a:ext cx="1200" cy="490800"/>
          </a:xfrm>
          <a:prstGeom prst="straightConnector1">
            <a:avLst/>
          </a:prstGeom>
          <a:noFill/>
          <a:ln cap="flat" cmpd="sng" w="9525">
            <a:solidFill>
              <a:srgbClr val="EA99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20"/>
          <p:cNvCxnSpPr/>
          <p:nvPr/>
        </p:nvCxnSpPr>
        <p:spPr>
          <a:xfrm flipH="1" rot="10800000">
            <a:off x="7639675" y="3639700"/>
            <a:ext cx="600" cy="3324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369350" y="456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p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erceptron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34" name="Google Shape;134;p21"/>
          <p:cNvSpPr/>
          <p:nvPr/>
        </p:nvSpPr>
        <p:spPr>
          <a:xfrm>
            <a:off x="888400" y="2064275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35" name="Google Shape;135;p21"/>
          <p:cNvSpPr/>
          <p:nvPr/>
        </p:nvSpPr>
        <p:spPr>
          <a:xfrm>
            <a:off x="2366250" y="2718331"/>
            <a:ext cx="532500" cy="5094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𝚺</a:t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36" name="Google Shape;136;p21"/>
          <p:cNvSpPr/>
          <p:nvPr/>
        </p:nvSpPr>
        <p:spPr>
          <a:xfrm>
            <a:off x="3671900" y="2718331"/>
            <a:ext cx="532500" cy="5094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σ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5164200" y="2772775"/>
            <a:ext cx="440100" cy="400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y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138" name="Google Shape;138;p21"/>
          <p:cNvCxnSpPr>
            <a:stCxn id="139" idx="6"/>
            <a:endCxn id="135" idx="3"/>
          </p:cNvCxnSpPr>
          <p:nvPr/>
        </p:nvCxnSpPr>
        <p:spPr>
          <a:xfrm flipH="1" rot="10800000">
            <a:off x="1433833" y="3153131"/>
            <a:ext cx="1010400" cy="5094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" name="Google Shape;140;p21"/>
          <p:cNvCxnSpPr>
            <a:endCxn id="135" idx="2"/>
          </p:cNvCxnSpPr>
          <p:nvPr/>
        </p:nvCxnSpPr>
        <p:spPr>
          <a:xfrm>
            <a:off x="1406550" y="2973031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1" name="Google Shape;141;p21"/>
          <p:cNvCxnSpPr>
            <a:endCxn id="135" idx="1"/>
          </p:cNvCxnSpPr>
          <p:nvPr/>
        </p:nvCxnSpPr>
        <p:spPr>
          <a:xfrm>
            <a:off x="1433833" y="2306331"/>
            <a:ext cx="1010400" cy="4866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21"/>
          <p:cNvCxnSpPr>
            <a:stCxn id="135" idx="6"/>
          </p:cNvCxnSpPr>
          <p:nvPr/>
        </p:nvCxnSpPr>
        <p:spPr>
          <a:xfrm>
            <a:off x="2898750" y="2973031"/>
            <a:ext cx="77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3" name="Google Shape;143;p21"/>
          <p:cNvCxnSpPr/>
          <p:nvPr/>
        </p:nvCxnSpPr>
        <p:spPr>
          <a:xfrm>
            <a:off x="4204450" y="2973013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" name="Google Shape;144;p21"/>
          <p:cNvSpPr txBox="1"/>
          <p:nvPr/>
        </p:nvSpPr>
        <p:spPr>
          <a:xfrm rot="1395023">
            <a:off x="1715634" y="2177807"/>
            <a:ext cx="392147" cy="4002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 rot="-1642120">
            <a:off x="1591114" y="3107406"/>
            <a:ext cx="392200" cy="4001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3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6" name="Google Shape;146;p21"/>
          <p:cNvSpPr txBox="1"/>
          <p:nvPr/>
        </p:nvSpPr>
        <p:spPr>
          <a:xfrm rot="2630">
            <a:off x="1591184" y="2639382"/>
            <a:ext cx="39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7" name="Google Shape;147;p21"/>
          <p:cNvSpPr/>
          <p:nvPr/>
        </p:nvSpPr>
        <p:spPr>
          <a:xfrm>
            <a:off x="888400" y="2748088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8" name="Google Shape;148;p21"/>
          <p:cNvSpPr/>
          <p:nvPr/>
        </p:nvSpPr>
        <p:spPr>
          <a:xfrm>
            <a:off x="888400" y="3431925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660725" y="397572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inputs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2315150" y="320772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sum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1" name="Google Shape;151;p21"/>
          <p:cNvSpPr txBox="1"/>
          <p:nvPr/>
        </p:nvSpPr>
        <p:spPr>
          <a:xfrm>
            <a:off x="3437738" y="3234700"/>
            <a:ext cx="1261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non-linear function (e.g., threshold or sigmoid)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2" name="Google Shape;152;p21"/>
          <p:cNvSpPr txBox="1"/>
          <p:nvPr/>
        </p:nvSpPr>
        <p:spPr>
          <a:xfrm>
            <a:off x="5048725" y="3234700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output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1459175" y="3975725"/>
            <a:ext cx="95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weights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4" name="Google Shape;154;p21"/>
          <p:cNvSpPr/>
          <p:nvPr/>
        </p:nvSpPr>
        <p:spPr>
          <a:xfrm>
            <a:off x="888400" y="1308150"/>
            <a:ext cx="518100" cy="4866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155" name="Google Shape;155;p21"/>
          <p:cNvCxnSpPr>
            <a:stCxn id="154" idx="5"/>
            <a:endCxn id="135" idx="0"/>
          </p:cNvCxnSpPr>
          <p:nvPr/>
        </p:nvCxnSpPr>
        <p:spPr>
          <a:xfrm>
            <a:off x="1330626" y="1723489"/>
            <a:ext cx="1302000" cy="9948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" name="Google Shape;156;p21"/>
          <p:cNvSpPr txBox="1"/>
          <p:nvPr/>
        </p:nvSpPr>
        <p:spPr>
          <a:xfrm rot="2310554">
            <a:off x="1892202" y="1922824"/>
            <a:ext cx="392201" cy="4001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b</a:t>
            </a:r>
            <a:endParaRPr b="1" baseline="-250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57" name="Google Shape;157;p21" title="[0,0,0,&quot;https://www.codecogs.com/eqnedit.php?latex=%20y%20%3D%20g(%5Csum_%7Bi%3D1%7D%5E%7Bm%7Dw_%7Bi%7Dx_%7Bi%7D%20%2B%20b)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4096" y="2705049"/>
            <a:ext cx="1697028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1"/>
          <p:cNvSpPr txBox="1"/>
          <p:nvPr/>
        </p:nvSpPr>
        <p:spPr>
          <a:xfrm>
            <a:off x="7268625" y="3638475"/>
            <a:ext cx="959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97A7"/>
                </a:solidFill>
                <a:latin typeface="Lora"/>
                <a:ea typeface="Lora"/>
                <a:cs typeface="Lora"/>
                <a:sym typeface="Lora"/>
              </a:rPr>
              <a:t>linear combination</a:t>
            </a:r>
            <a:endParaRPr sz="1000">
              <a:solidFill>
                <a:srgbClr val="0097A7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6348875" y="3681775"/>
            <a:ext cx="773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A9999"/>
                </a:solidFill>
                <a:latin typeface="Lora"/>
                <a:ea typeface="Lora"/>
                <a:cs typeface="Lora"/>
                <a:sym typeface="Lora"/>
              </a:rPr>
              <a:t>output</a:t>
            </a:r>
            <a:endParaRPr sz="1000">
              <a:solidFill>
                <a:srgbClr val="EA9999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160" name="Google Shape;160;p21"/>
          <p:cNvCxnSpPr/>
          <p:nvPr/>
        </p:nvCxnSpPr>
        <p:spPr>
          <a:xfrm flipH="1" rot="10800000">
            <a:off x="6651300" y="3219375"/>
            <a:ext cx="1200" cy="490800"/>
          </a:xfrm>
          <a:prstGeom prst="straightConnector1">
            <a:avLst/>
          </a:prstGeom>
          <a:noFill/>
          <a:ln cap="flat" cmpd="sng" w="9525">
            <a:solidFill>
              <a:srgbClr val="EA99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" name="Google Shape;161;p21"/>
          <p:cNvCxnSpPr/>
          <p:nvPr/>
        </p:nvCxnSpPr>
        <p:spPr>
          <a:xfrm flipH="1" rot="10800000">
            <a:off x="7575850" y="3349375"/>
            <a:ext cx="600" cy="3324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21"/>
          <p:cNvSpPr txBox="1"/>
          <p:nvPr/>
        </p:nvSpPr>
        <p:spPr>
          <a:xfrm>
            <a:off x="6348875" y="2246750"/>
            <a:ext cx="134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BF9000"/>
                </a:solidFill>
                <a:latin typeface="Lora"/>
                <a:ea typeface="Lora"/>
                <a:cs typeface="Lora"/>
                <a:sym typeface="Lora"/>
              </a:rPr>
              <a:t>non-linear function</a:t>
            </a:r>
            <a:endParaRPr sz="1000">
              <a:solidFill>
                <a:srgbClr val="BF9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163" name="Google Shape;163;p21"/>
          <p:cNvCxnSpPr/>
          <p:nvPr/>
        </p:nvCxnSpPr>
        <p:spPr>
          <a:xfrm>
            <a:off x="6995100" y="2505700"/>
            <a:ext cx="900" cy="346800"/>
          </a:xfrm>
          <a:prstGeom prst="straightConnector1">
            <a:avLst/>
          </a:prstGeom>
          <a:noFill/>
          <a:ln cap="flat" cmpd="sng" w="952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4" name="Google Shape;164;p21"/>
          <p:cNvSpPr txBox="1"/>
          <p:nvPr/>
        </p:nvSpPr>
        <p:spPr>
          <a:xfrm>
            <a:off x="7977000" y="2208575"/>
            <a:ext cx="46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155CC"/>
                </a:solidFill>
                <a:latin typeface="Lora"/>
                <a:ea typeface="Lora"/>
                <a:cs typeface="Lora"/>
                <a:sym typeface="Lora"/>
              </a:rPr>
              <a:t>bias</a:t>
            </a:r>
            <a:endParaRPr sz="1000">
              <a:solidFill>
                <a:srgbClr val="1155CC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165" name="Google Shape;165;p21"/>
          <p:cNvCxnSpPr/>
          <p:nvPr/>
        </p:nvCxnSpPr>
        <p:spPr>
          <a:xfrm>
            <a:off x="8151350" y="2480675"/>
            <a:ext cx="900" cy="346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369350" y="456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perceptron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1" name="Google Shape;171;p22"/>
          <p:cNvSpPr/>
          <p:nvPr/>
        </p:nvSpPr>
        <p:spPr>
          <a:xfrm>
            <a:off x="888400" y="2064275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2366250" y="2718331"/>
            <a:ext cx="532500" cy="5094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𝚺</a:t>
            </a:r>
            <a:endParaRPr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3671900" y="2718331"/>
            <a:ext cx="532500" cy="5094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σ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4" name="Google Shape;174;p22"/>
          <p:cNvSpPr/>
          <p:nvPr/>
        </p:nvSpPr>
        <p:spPr>
          <a:xfrm>
            <a:off x="5164200" y="2772775"/>
            <a:ext cx="440100" cy="400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y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175" name="Google Shape;175;p22"/>
          <p:cNvCxnSpPr>
            <a:stCxn id="176" idx="6"/>
            <a:endCxn id="172" idx="3"/>
          </p:cNvCxnSpPr>
          <p:nvPr/>
        </p:nvCxnSpPr>
        <p:spPr>
          <a:xfrm flipH="1" rot="10800000">
            <a:off x="1433833" y="3153131"/>
            <a:ext cx="1010400" cy="5094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22"/>
          <p:cNvCxnSpPr>
            <a:endCxn id="172" idx="2"/>
          </p:cNvCxnSpPr>
          <p:nvPr/>
        </p:nvCxnSpPr>
        <p:spPr>
          <a:xfrm>
            <a:off x="1406550" y="2973031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22"/>
          <p:cNvCxnSpPr>
            <a:endCxn id="172" idx="1"/>
          </p:cNvCxnSpPr>
          <p:nvPr/>
        </p:nvCxnSpPr>
        <p:spPr>
          <a:xfrm>
            <a:off x="1433833" y="2306331"/>
            <a:ext cx="1010400" cy="4866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" name="Google Shape;179;p22"/>
          <p:cNvCxnSpPr>
            <a:stCxn id="172" idx="6"/>
          </p:cNvCxnSpPr>
          <p:nvPr/>
        </p:nvCxnSpPr>
        <p:spPr>
          <a:xfrm>
            <a:off x="2898750" y="2973031"/>
            <a:ext cx="77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0" name="Google Shape;180;p22"/>
          <p:cNvCxnSpPr/>
          <p:nvPr/>
        </p:nvCxnSpPr>
        <p:spPr>
          <a:xfrm>
            <a:off x="4204450" y="2973013"/>
            <a:ext cx="959700" cy="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" name="Google Shape;181;p22"/>
          <p:cNvSpPr txBox="1"/>
          <p:nvPr/>
        </p:nvSpPr>
        <p:spPr>
          <a:xfrm rot="1395023">
            <a:off x="1715634" y="2177807"/>
            <a:ext cx="392147" cy="4002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1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2" name="Google Shape;182;p22"/>
          <p:cNvSpPr txBox="1"/>
          <p:nvPr/>
        </p:nvSpPr>
        <p:spPr>
          <a:xfrm rot="-1642120">
            <a:off x="1591114" y="3107406"/>
            <a:ext cx="392200" cy="4001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3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3" name="Google Shape;183;p22"/>
          <p:cNvSpPr txBox="1"/>
          <p:nvPr/>
        </p:nvSpPr>
        <p:spPr>
          <a:xfrm rot="2630">
            <a:off x="1591184" y="2639382"/>
            <a:ext cx="39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2</a:t>
            </a:r>
            <a:endParaRPr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4" name="Google Shape;184;p22"/>
          <p:cNvSpPr/>
          <p:nvPr/>
        </p:nvSpPr>
        <p:spPr>
          <a:xfrm>
            <a:off x="888400" y="2748088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5" name="Google Shape;185;p22"/>
          <p:cNvSpPr/>
          <p:nvPr/>
        </p:nvSpPr>
        <p:spPr>
          <a:xfrm>
            <a:off x="888400" y="3431925"/>
            <a:ext cx="518100" cy="4866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x</a:t>
            </a:r>
            <a:r>
              <a:rPr b="1" baseline="-25000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6" name="Google Shape;186;p22"/>
          <p:cNvSpPr txBox="1"/>
          <p:nvPr/>
        </p:nvSpPr>
        <p:spPr>
          <a:xfrm>
            <a:off x="660725" y="397572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inputs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2315150" y="3207725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sum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8" name="Google Shape;188;p22"/>
          <p:cNvSpPr txBox="1"/>
          <p:nvPr/>
        </p:nvSpPr>
        <p:spPr>
          <a:xfrm>
            <a:off x="3437738" y="3234700"/>
            <a:ext cx="1261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non-linear function (e.g., threshold or sigmoid)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9" name="Google Shape;189;p22"/>
          <p:cNvSpPr txBox="1"/>
          <p:nvPr/>
        </p:nvSpPr>
        <p:spPr>
          <a:xfrm>
            <a:off x="5048725" y="3234700"/>
            <a:ext cx="77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output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0" name="Google Shape;190;p22"/>
          <p:cNvSpPr txBox="1"/>
          <p:nvPr/>
        </p:nvSpPr>
        <p:spPr>
          <a:xfrm>
            <a:off x="1459175" y="3975725"/>
            <a:ext cx="95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weights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1" name="Google Shape;191;p22"/>
          <p:cNvSpPr/>
          <p:nvPr/>
        </p:nvSpPr>
        <p:spPr>
          <a:xfrm>
            <a:off x="888400" y="1308150"/>
            <a:ext cx="518100" cy="4866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1" baseline="-25000" sz="13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192" name="Google Shape;192;p22"/>
          <p:cNvCxnSpPr>
            <a:stCxn id="191" idx="5"/>
            <a:endCxn id="172" idx="0"/>
          </p:cNvCxnSpPr>
          <p:nvPr/>
        </p:nvCxnSpPr>
        <p:spPr>
          <a:xfrm>
            <a:off x="1330626" y="1723489"/>
            <a:ext cx="1302000" cy="994800"/>
          </a:xfrm>
          <a:prstGeom prst="straightConnector1">
            <a:avLst/>
          </a:prstGeom>
          <a:noFill/>
          <a:ln cap="flat" cmpd="sng" w="9525">
            <a:solidFill>
              <a:srgbClr val="0097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" name="Google Shape;193;p22"/>
          <p:cNvSpPr txBox="1"/>
          <p:nvPr/>
        </p:nvSpPr>
        <p:spPr>
          <a:xfrm rot="2310554">
            <a:off x="1892202" y="1922824"/>
            <a:ext cx="392201" cy="4001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b</a:t>
            </a:r>
            <a:endParaRPr b="1" baseline="-250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4" name="Google Shape;194;p22"/>
          <p:cNvSpPr txBox="1"/>
          <p:nvPr/>
        </p:nvSpPr>
        <p:spPr>
          <a:xfrm>
            <a:off x="6456850" y="2013150"/>
            <a:ext cx="2274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“Activation” functions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195" name="Google Shape;195;p22"/>
          <p:cNvCxnSpPr>
            <a:endCxn id="194" idx="1"/>
          </p:cNvCxnSpPr>
          <p:nvPr/>
        </p:nvCxnSpPr>
        <p:spPr>
          <a:xfrm flipH="1" rot="10800000">
            <a:off x="4056850" y="2220900"/>
            <a:ext cx="2400000" cy="378300"/>
          </a:xfrm>
          <a:prstGeom prst="straightConnector1">
            <a:avLst/>
          </a:prstGeom>
          <a:noFill/>
          <a:ln cap="flat" cmpd="sng" w="952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96" name="Google Shape;196;p22"/>
          <p:cNvPicPr preferRelativeResize="0"/>
          <p:nvPr/>
        </p:nvPicPr>
        <p:blipFill rotWithShape="1">
          <a:blip r:embed="rId3">
            <a:alphaModFix/>
          </a:blip>
          <a:srcRect b="0" l="0" r="0" t="19826"/>
          <a:stretch/>
        </p:blipFill>
        <p:spPr>
          <a:xfrm>
            <a:off x="5696750" y="2730827"/>
            <a:ext cx="3435020" cy="135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2"/>
          <p:cNvSpPr txBox="1"/>
          <p:nvPr/>
        </p:nvSpPr>
        <p:spPr>
          <a:xfrm>
            <a:off x="6880150" y="2306325"/>
            <a:ext cx="142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(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e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.g., </a:t>
            </a:r>
            <a:r>
              <a:rPr b="1"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threshold</a:t>
            </a:r>
            <a:r>
              <a:rPr lang="en" sz="1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)</a:t>
            </a:r>
            <a:endParaRPr sz="1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